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8" r:id="rId1"/>
  </p:sldMasterIdLst>
  <p:notesMasterIdLst>
    <p:notesMasterId r:id="rId31"/>
  </p:notesMasterIdLst>
  <p:sldIdLst>
    <p:sldId id="348" r:id="rId2"/>
    <p:sldId id="415" r:id="rId3"/>
    <p:sldId id="350" r:id="rId4"/>
    <p:sldId id="417" r:id="rId5"/>
    <p:sldId id="416" r:id="rId6"/>
    <p:sldId id="291" r:id="rId7"/>
    <p:sldId id="402" r:id="rId8"/>
    <p:sldId id="418" r:id="rId9"/>
    <p:sldId id="377" r:id="rId10"/>
    <p:sldId id="378" r:id="rId11"/>
    <p:sldId id="296" r:id="rId12"/>
    <p:sldId id="403" r:id="rId13"/>
    <p:sldId id="419" r:id="rId14"/>
    <p:sldId id="298" r:id="rId15"/>
    <p:sldId id="364" r:id="rId16"/>
    <p:sldId id="420" r:id="rId17"/>
    <p:sldId id="370" r:id="rId18"/>
    <p:sldId id="421" r:id="rId19"/>
    <p:sldId id="422" r:id="rId20"/>
    <p:sldId id="423" r:id="rId21"/>
    <p:sldId id="424" r:id="rId22"/>
    <p:sldId id="425" r:id="rId23"/>
    <p:sldId id="426" r:id="rId24"/>
    <p:sldId id="427" r:id="rId25"/>
    <p:sldId id="428" r:id="rId26"/>
    <p:sldId id="429" r:id="rId27"/>
    <p:sldId id="430" r:id="rId28"/>
    <p:sldId id="431" r:id="rId29"/>
    <p:sldId id="326" r:id="rId30"/>
  </p:sldIdLst>
  <p:sldSz cx="9144000" cy="6858000" type="screen4x3"/>
  <p:notesSz cx="6858000" cy="9144000"/>
  <p:defaultTextStyle>
    <a:defPPr>
      <a:defRPr lang="he-IL"/>
    </a:defPPr>
    <a:lvl1pPr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DE3"/>
    <a:srgbClr val="339933"/>
    <a:srgbClr val="D9ECFF"/>
    <a:srgbClr val="E6CDFF"/>
    <a:srgbClr val="DDBBFF"/>
    <a:srgbClr val="FF99FF"/>
    <a:srgbClr val="FFFFCC"/>
    <a:srgbClr val="FFCC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86372" autoAdjust="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2B248242-9CA6-4E4F-842E-48E59158D46A}" type="datetimeFigureOut">
              <a:rPr lang="he-IL"/>
              <a:pPr>
                <a:defRPr/>
              </a:pPr>
              <a:t>י"ד/אלול/תש"פ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4DF9C37F-9B08-43A6-B3AB-E5685862EEAE}" type="slidenum">
              <a:rPr lang="he-IL" altLang="en-US"/>
              <a:pPr/>
              <a:t>‹#›</a:t>
            </a:fld>
            <a:endParaRPr lang="he-IL" altLang="en-US"/>
          </a:p>
        </p:txBody>
      </p:sp>
    </p:spTree>
    <p:extLst>
      <p:ext uri="{BB962C8B-B14F-4D97-AF65-F5344CB8AC3E}">
        <p14:creationId xmlns:p14="http://schemas.microsoft.com/office/powerpoint/2010/main" val="106960267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fld id="{6A830132-02B8-4611-ACB6-3951B037E487}" type="slidenum">
              <a:rPr lang="he-IL" altLang="en-US" sz="1200" smtClean="0"/>
              <a:pPr/>
              <a:t>20</a:t>
            </a:fld>
            <a:endParaRPr lang="he-IL"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C6CCDC-C206-458A-BB10-69A76048032D}" type="slidenum">
              <a:rPr lang="he-IL" altLang="en-US"/>
              <a:pPr/>
              <a:t>‹#›</a:t>
            </a:fld>
            <a:endParaRPr lang="en-US" altLang="en-US"/>
          </a:p>
        </p:txBody>
      </p:sp>
    </p:spTree>
    <p:extLst>
      <p:ext uri="{BB962C8B-B14F-4D97-AF65-F5344CB8AC3E}">
        <p14:creationId xmlns:p14="http://schemas.microsoft.com/office/powerpoint/2010/main" val="9191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3461FD-A214-4B06-9F6C-EC6BDF95A0F1}" type="slidenum">
              <a:rPr lang="he-IL" altLang="en-US"/>
              <a:pPr/>
              <a:t>‹#›</a:t>
            </a:fld>
            <a:endParaRPr lang="en-US" altLang="en-US"/>
          </a:p>
        </p:txBody>
      </p:sp>
    </p:spTree>
    <p:extLst>
      <p:ext uri="{BB962C8B-B14F-4D97-AF65-F5344CB8AC3E}">
        <p14:creationId xmlns:p14="http://schemas.microsoft.com/office/powerpoint/2010/main" val="397512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15100" y="609600"/>
            <a:ext cx="1943100" cy="5486400"/>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85800" y="609600"/>
            <a:ext cx="5676900" cy="5486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4DA97B-FE72-473A-B3F0-40D29436A4B1}" type="slidenum">
              <a:rPr lang="he-IL" altLang="en-US"/>
              <a:pPr/>
              <a:t>‹#›</a:t>
            </a:fld>
            <a:endParaRPr lang="en-US" altLang="en-US"/>
          </a:p>
        </p:txBody>
      </p:sp>
    </p:spTree>
    <p:extLst>
      <p:ext uri="{BB962C8B-B14F-4D97-AF65-F5344CB8AC3E}">
        <p14:creationId xmlns:p14="http://schemas.microsoft.com/office/powerpoint/2010/main" val="843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C4A67-E96C-4C99-9F7E-8534273945DE}" type="slidenum">
              <a:rPr lang="he-IL" altLang="en-US"/>
              <a:pPr/>
              <a:t>‹#›</a:t>
            </a:fld>
            <a:endParaRPr lang="en-US" altLang="en-US"/>
          </a:p>
        </p:txBody>
      </p:sp>
    </p:spTree>
    <p:extLst>
      <p:ext uri="{BB962C8B-B14F-4D97-AF65-F5344CB8AC3E}">
        <p14:creationId xmlns:p14="http://schemas.microsoft.com/office/powerpoint/2010/main" val="354122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FEB605-082C-4DEA-B515-34E7191F2F15}" type="slidenum">
              <a:rPr lang="he-IL" altLang="en-US"/>
              <a:pPr/>
              <a:t>‹#›</a:t>
            </a:fld>
            <a:endParaRPr lang="en-US" altLang="en-US"/>
          </a:p>
        </p:txBody>
      </p:sp>
    </p:spTree>
    <p:extLst>
      <p:ext uri="{BB962C8B-B14F-4D97-AF65-F5344CB8AC3E}">
        <p14:creationId xmlns:p14="http://schemas.microsoft.com/office/powerpoint/2010/main" val="372784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F0B313-A446-4EF4-9AB9-A7EE3855E6F4}" type="slidenum">
              <a:rPr lang="he-IL" altLang="en-US"/>
              <a:pPr/>
              <a:t>‹#›</a:t>
            </a:fld>
            <a:endParaRPr lang="en-US" altLang="en-US"/>
          </a:p>
        </p:txBody>
      </p:sp>
    </p:spTree>
    <p:extLst>
      <p:ext uri="{BB962C8B-B14F-4D97-AF65-F5344CB8AC3E}">
        <p14:creationId xmlns:p14="http://schemas.microsoft.com/office/powerpoint/2010/main" val="1700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BC0E94E-66F4-4DF1-8E8D-1A7F2EFDD4D9}" type="slidenum">
              <a:rPr lang="he-IL" altLang="en-US"/>
              <a:pPr/>
              <a:t>‹#›</a:t>
            </a:fld>
            <a:endParaRPr lang="en-US" altLang="en-US"/>
          </a:p>
        </p:txBody>
      </p:sp>
    </p:spTree>
    <p:extLst>
      <p:ext uri="{BB962C8B-B14F-4D97-AF65-F5344CB8AC3E}">
        <p14:creationId xmlns:p14="http://schemas.microsoft.com/office/powerpoint/2010/main" val="282650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8AF2B4-65CE-462A-A6D8-BD61002778F9}" type="slidenum">
              <a:rPr lang="he-IL" altLang="en-US"/>
              <a:pPr/>
              <a:t>‹#›</a:t>
            </a:fld>
            <a:endParaRPr lang="en-US" altLang="en-US"/>
          </a:p>
        </p:txBody>
      </p:sp>
    </p:spTree>
    <p:extLst>
      <p:ext uri="{BB962C8B-B14F-4D97-AF65-F5344CB8AC3E}">
        <p14:creationId xmlns:p14="http://schemas.microsoft.com/office/powerpoint/2010/main" val="125048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1F59294-13C0-4188-B0F0-EDFE04428122}" type="slidenum">
              <a:rPr lang="he-IL" altLang="en-US"/>
              <a:pPr/>
              <a:t>‹#›</a:t>
            </a:fld>
            <a:endParaRPr lang="en-US" altLang="en-US"/>
          </a:p>
        </p:txBody>
      </p:sp>
    </p:spTree>
    <p:extLst>
      <p:ext uri="{BB962C8B-B14F-4D97-AF65-F5344CB8AC3E}">
        <p14:creationId xmlns:p14="http://schemas.microsoft.com/office/powerpoint/2010/main" val="319939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6F7340-3D90-4BA7-919F-5F7712B5450E}" type="slidenum">
              <a:rPr lang="he-IL" altLang="en-US"/>
              <a:pPr/>
              <a:t>‹#›</a:t>
            </a:fld>
            <a:endParaRPr lang="en-US" altLang="en-US"/>
          </a:p>
        </p:txBody>
      </p:sp>
    </p:spTree>
    <p:extLst>
      <p:ext uri="{BB962C8B-B14F-4D97-AF65-F5344CB8AC3E}">
        <p14:creationId xmlns:p14="http://schemas.microsoft.com/office/powerpoint/2010/main" val="168147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872C66-E4A6-4730-A908-25E20099CEFF}" type="slidenum">
              <a:rPr lang="he-IL" altLang="en-US"/>
              <a:pPr/>
              <a:t>‹#›</a:t>
            </a:fld>
            <a:endParaRPr lang="en-US" altLang="en-US"/>
          </a:p>
        </p:txBody>
      </p:sp>
    </p:spTree>
    <p:extLst>
      <p:ext uri="{BB962C8B-B14F-4D97-AF65-F5344CB8AC3E}">
        <p14:creationId xmlns:p14="http://schemas.microsoft.com/office/powerpoint/2010/main" val="68930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ACF2F1-232D-486E-9E0C-F350661BAD6F}" type="slidenum">
              <a:rPr lang="he-IL"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287338" y="981075"/>
            <a:ext cx="8316912" cy="509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3600"/>
              </a:lnSpc>
              <a:spcBef>
                <a:spcPts val="600"/>
              </a:spcBef>
              <a:spcAft>
                <a:spcPts val="300"/>
              </a:spcAft>
              <a:buFontTx/>
              <a:buNone/>
            </a:pPr>
            <a:r>
              <a:rPr lang="he-IL" altLang="he-IL" sz="2400">
                <a:latin typeface="Arial" panose="020B0604020202020204" pitchFamily="34" charset="0"/>
                <a:cs typeface="Arial" panose="020B0604020202020204" pitchFamily="34" charset="0"/>
              </a:rPr>
              <a:t> </a:t>
            </a:r>
            <a:endParaRPr lang="en-US" altLang="he-IL" sz="2400" b="1">
              <a:cs typeface="Arial" panose="020B0604020202020204" pitchFamily="34" charset="0"/>
            </a:endParaRPr>
          </a:p>
        </p:txBody>
      </p:sp>
      <p:sp>
        <p:nvSpPr>
          <p:cNvPr id="2051" name="Rectangle 5"/>
          <p:cNvSpPr>
            <a:spLocks noChangeArrowheads="1"/>
          </p:cNvSpPr>
          <p:nvPr/>
        </p:nvSpPr>
        <p:spPr bwMode="auto">
          <a:xfrm>
            <a:off x="4479925" y="1889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ts val="600"/>
              </a:spcBef>
              <a:spcAft>
                <a:spcPts val="300"/>
              </a:spcAft>
              <a:buFontTx/>
              <a:buNone/>
            </a:pPr>
            <a:endParaRPr lang="en-US" altLang="en-US" b="1" u="sng">
              <a:latin typeface="Arial" panose="020B0604020202020204" pitchFamily="34" charset="0"/>
              <a:cs typeface="Arial" panose="020B0604020202020204" pitchFamily="34" charset="0"/>
            </a:endParaRPr>
          </a:p>
        </p:txBody>
      </p:sp>
      <p:sp>
        <p:nvSpPr>
          <p:cNvPr id="2" name="Rectangle 1"/>
          <p:cNvSpPr/>
          <p:nvPr/>
        </p:nvSpPr>
        <p:spPr>
          <a:xfrm>
            <a:off x="827088" y="376238"/>
            <a:ext cx="7489825" cy="4708525"/>
          </a:xfrm>
          <a:prstGeom prst="rect">
            <a:avLst/>
          </a:prstGeom>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ברוכים הבאים </a:t>
            </a:r>
          </a:p>
          <a:p>
            <a:pPr algn="ctr" eaLnBrk="1" hangingPunct="1"/>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לתלמידי שנה </a:t>
            </a:r>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ב' </a:t>
            </a: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במסלול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הדו חוגי </a:t>
            </a:r>
            <a:endPar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endParaRP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בפקולטה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למדעי החיים  </a:t>
            </a:r>
            <a:endPar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endParaRP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שנת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הלימודים </a:t>
            </a:r>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תשפ"א</a:t>
            </a:r>
            <a:endParaRPr lang="he-IL" altLang="en-US" sz="6000" dirty="0">
              <a:solidFill>
                <a:srgbClr val="00B0F0"/>
              </a:solidFill>
            </a:endParaRPr>
          </a:p>
        </p:txBody>
      </p:sp>
      <p:sp>
        <p:nvSpPr>
          <p:cNvPr id="5" name="Rectangle 4"/>
          <p:cNvSpPr/>
          <p:nvPr/>
        </p:nvSpPr>
        <p:spPr>
          <a:xfrm>
            <a:off x="1258888" y="5516563"/>
            <a:ext cx="6697662" cy="1016000"/>
          </a:xfrm>
          <a:prstGeom prst="rect">
            <a:avLst/>
          </a:prstGeom>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he-IL" altLang="en-US" sz="6000" b="1">
                <a:solidFill>
                  <a:srgbClr val="3A2DE3"/>
                </a:solidFill>
                <a:effectLst>
                  <a:outerShdw blurRad="38100" dist="38100" dir="2700000" algn="tl">
                    <a:srgbClr val="C0C0C0"/>
                  </a:outerShdw>
                </a:effectLst>
                <a:latin typeface="Arial Unicode MS" pitchFamily="34" charset="-128"/>
                <a:ea typeface="Arial Unicode MS" pitchFamily="34" charset="-128"/>
              </a:rPr>
              <a:t>ד"ר צפריר צור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11150" y="908050"/>
            <a:ext cx="8447088"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u="sng">
                <a:solidFill>
                  <a:srgbClr val="FF0000"/>
                </a:solidFill>
                <a:cs typeface="Arial" panose="020B0604020202020204" pitchFamily="34" charset="0"/>
              </a:rPr>
              <a:t>חובה</a:t>
            </a:r>
            <a:r>
              <a:rPr lang="he-IL" altLang="en-US" sz="2800">
                <a:solidFill>
                  <a:srgbClr val="FF0000"/>
                </a:solidFill>
                <a:cs typeface="Arial" panose="020B0604020202020204" pitchFamily="34" charset="0"/>
              </a:rPr>
              <a:t> - </a:t>
            </a:r>
            <a:r>
              <a:rPr lang="he-IL" altLang="en-US" sz="2800" u="sng">
                <a:solidFill>
                  <a:srgbClr val="FF0000"/>
                </a:solidFill>
                <a:cs typeface="Arial" panose="020B0604020202020204" pitchFamily="34" charset="0"/>
              </a:rPr>
              <a:t>"קורסי" ספרייה</a:t>
            </a:r>
            <a:r>
              <a:rPr lang="he-IL" altLang="en-US" sz="2800">
                <a:solidFill>
                  <a:srgbClr val="FF0000"/>
                </a:solidFill>
                <a:cs typeface="Arial" panose="020B0604020202020204" pitchFamily="34" charset="0"/>
              </a:rPr>
              <a:t> (לומדות </a:t>
            </a:r>
            <a:r>
              <a:rPr lang="en-US" altLang="en-US" sz="2800">
                <a:solidFill>
                  <a:srgbClr val="FF0000"/>
                </a:solidFill>
                <a:cs typeface="Arial" panose="020B0604020202020204" pitchFamily="34" charset="0"/>
              </a:rPr>
              <a:t>moodle</a:t>
            </a:r>
            <a:r>
              <a:rPr lang="he-IL" altLang="en-US" sz="2800">
                <a:solidFill>
                  <a:srgbClr val="FF0000"/>
                </a:solidFill>
                <a:cs typeface="Arial" panose="020B0604020202020204" pitchFamily="34" charset="0"/>
              </a:rPr>
              <a:t>):</a:t>
            </a:r>
          </a:p>
          <a:p>
            <a:pPr>
              <a:buFontTx/>
              <a:buNone/>
            </a:pPr>
            <a:r>
              <a:rPr lang="he-IL" altLang="en-US" sz="2800">
                <a:solidFill>
                  <a:srgbClr val="FF0000"/>
                </a:solidFill>
                <a:cs typeface="Arial" panose="020B0604020202020204" pitchFamily="34" charset="0"/>
              </a:rPr>
              <a:t>א) חיפוש במאגרי מידע </a:t>
            </a:r>
            <a:endParaRPr lang="en-US" altLang="en-US" sz="2800">
              <a:solidFill>
                <a:srgbClr val="FF0000"/>
              </a:solidFill>
              <a:cs typeface="Arial" panose="020B0604020202020204" pitchFamily="34" charset="0"/>
            </a:endParaRPr>
          </a:p>
          <a:p>
            <a:pPr>
              <a:buFontTx/>
              <a:buNone/>
            </a:pPr>
            <a:r>
              <a:rPr lang="he-IL" altLang="en-US" sz="2800">
                <a:solidFill>
                  <a:srgbClr val="FF0000"/>
                </a:solidFill>
                <a:cs typeface="Arial" panose="020B0604020202020204" pitchFamily="34" charset="0"/>
              </a:rPr>
              <a:t>ב) תוכנה לניהול רפרנסים </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רישום בבידינג או במזכירות בתחילת הסמסטר בו עושים </a:t>
            </a:r>
          </a:p>
          <a:p>
            <a:pPr>
              <a:spcBef>
                <a:spcPct val="0"/>
              </a:spcBef>
              <a:buFontTx/>
              <a:buNone/>
            </a:pPr>
            <a:r>
              <a:rPr lang="he-IL" altLang="en-US" sz="2800">
                <a:cs typeface="Arial" panose="020B0604020202020204" pitchFamily="34" charset="0"/>
              </a:rPr>
              <a:t>סמינריון או פרויקט</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			</a:t>
            </a:r>
          </a:p>
        </p:txBody>
      </p:sp>
      <p:sp>
        <p:nvSpPr>
          <p:cNvPr id="1536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6388" y="1412875"/>
            <a:ext cx="85312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pPr>
            <a:r>
              <a:rPr lang="he-IL" altLang="he-IL" sz="2800" dirty="0">
                <a:latin typeface="Arial" panose="020B0604020202020204" pitchFamily="34" charset="0"/>
                <a:cs typeface="Arial" panose="020B0604020202020204" pitchFamily="34" charset="0"/>
              </a:rPr>
              <a:t> השלמה </a:t>
            </a:r>
            <a:r>
              <a:rPr lang="he-IL" altLang="he-IL" sz="2800" dirty="0" smtClean="0">
                <a:latin typeface="Arial" panose="020B0604020202020204" pitchFamily="34" charset="0"/>
                <a:cs typeface="Arial" panose="020B0604020202020204" pitchFamily="34" charset="0"/>
              </a:rPr>
              <a:t>ל- 76 </a:t>
            </a:r>
            <a:r>
              <a:rPr lang="he-IL" altLang="he-IL" sz="2800" dirty="0">
                <a:latin typeface="Arial" panose="020B0604020202020204" pitchFamily="34" charset="0"/>
                <a:cs typeface="Arial" panose="020B0604020202020204" pitchFamily="34" charset="0"/>
              </a:rPr>
              <a:t>/ 74 </a:t>
            </a:r>
            <a:r>
              <a:rPr lang="he-IL" altLang="he-IL" sz="2800" dirty="0" smtClean="0">
                <a:latin typeface="Arial" panose="020B0604020202020204" pitchFamily="34" charset="0"/>
                <a:cs typeface="Arial" panose="020B0604020202020204" pitchFamily="34" charset="0"/>
              </a:rPr>
              <a:t>נק' </a:t>
            </a:r>
            <a:r>
              <a:rPr lang="he-IL" altLang="he-IL" sz="2800" dirty="0">
                <a:latin typeface="Arial" panose="020B0604020202020204" pitchFamily="34" charset="0"/>
                <a:cs typeface="Arial" panose="020B0604020202020204" pitchFamily="34" charset="0"/>
              </a:rPr>
              <a:t>מתוך קורסי הבחירה של הפקולטה</a:t>
            </a:r>
          </a:p>
          <a:p>
            <a:pPr>
              <a:lnSpc>
                <a:spcPct val="150000"/>
              </a:lnSpc>
              <a:spcBef>
                <a:spcPct val="0"/>
              </a:spcBef>
            </a:pPr>
            <a:r>
              <a:rPr lang="he-IL" altLang="he-IL" sz="2800" dirty="0">
                <a:latin typeface="Arial" panose="020B0604020202020204" pitchFamily="34" charset="0"/>
                <a:cs typeface="Arial" panose="020B0604020202020204" pitchFamily="34" charset="0"/>
              </a:rPr>
              <a:t> דרישות מוקדמות הם קורסי החובה באותו הנושא.</a:t>
            </a:r>
          </a:p>
          <a:p>
            <a:pPr>
              <a:lnSpc>
                <a:spcPct val="150000"/>
              </a:lnSpc>
              <a:spcBef>
                <a:spcPct val="0"/>
              </a:spcBef>
              <a:buFontTx/>
              <a:buNone/>
            </a:pP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he-IL" sz="2800" dirty="0">
                <a:latin typeface="Arial" panose="020B0604020202020204" pitchFamily="34" charset="0"/>
                <a:cs typeface="Arial" panose="020B0604020202020204" pitchFamily="34" charset="0"/>
              </a:rPr>
              <a:t> מומלץ - מעבדת פרויקט (6 </a:t>
            </a:r>
            <a:r>
              <a:rPr lang="he-IL" altLang="he-IL" sz="2800" dirty="0" smtClean="0">
                <a:latin typeface="Arial" panose="020B0604020202020204" pitchFamily="34" charset="0"/>
                <a:cs typeface="Arial" panose="020B0604020202020204" pitchFamily="34" charset="0"/>
              </a:rPr>
              <a:t>נק'). </a:t>
            </a: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en-US" sz="2800" dirty="0">
                <a:latin typeface="Arial" panose="020B0604020202020204" pitchFamily="34" charset="0"/>
                <a:cs typeface="Arial" panose="020B0604020202020204" pitchFamily="34" charset="0"/>
              </a:rPr>
              <a:t> חשוב לאלו שמעוניינים להמשיך לתואר שני ושלישי.</a:t>
            </a: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he-IL" sz="2800" dirty="0">
                <a:latin typeface="Arial" panose="020B0604020202020204" pitchFamily="34" charset="0"/>
                <a:cs typeface="Arial" panose="020B0604020202020204" pitchFamily="34" charset="0"/>
              </a:rPr>
              <a:t> הפרויקט מקנה פטור מחובת הגשת סמינריון.</a:t>
            </a:r>
            <a:endParaRPr lang="en-US" altLang="he-IL" sz="2800" dirty="0">
              <a:solidFill>
                <a:srgbClr val="FF0000"/>
              </a:solidFill>
              <a:latin typeface="Arial" panose="020B0604020202020204" pitchFamily="34" charset="0"/>
              <a:cs typeface="Arial" panose="020B0604020202020204" pitchFamily="34" charset="0"/>
            </a:endParaRPr>
          </a:p>
        </p:txBody>
      </p:sp>
      <p:sp>
        <p:nvSpPr>
          <p:cNvPr id="16387" name="Text Box 5"/>
          <p:cNvSpPr txBox="1">
            <a:spLocks noChangeArrowheads="1"/>
          </p:cNvSpPr>
          <p:nvPr/>
        </p:nvSpPr>
        <p:spPr bwMode="auto">
          <a:xfrm>
            <a:off x="3559175" y="749300"/>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b="1" u="sng" dirty="0">
                <a:cs typeface="Arial" panose="020B0604020202020204" pitchFamily="34" charset="0"/>
              </a:rPr>
              <a:t>קורסי בחירה</a:t>
            </a:r>
          </a:p>
        </p:txBody>
      </p:sp>
      <p:sp>
        <p:nvSpPr>
          <p:cNvPr id="16388"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fade">
                                      <p:cBhvr>
                                        <p:cTn id="7" dur="500"/>
                                        <p:tgtEl>
                                          <p:spTgt spid="14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xEl>
                                              <p:pRg st="3" end="3"/>
                                            </p:txEl>
                                          </p:spTgt>
                                        </p:tgtEl>
                                        <p:attrNameLst>
                                          <p:attrName>style.visibility</p:attrName>
                                        </p:attrNameLst>
                                      </p:cBhvr>
                                      <p:to>
                                        <p:strVal val="visible"/>
                                      </p:to>
                                    </p:set>
                                    <p:animEffect transition="in" filter="fade">
                                      <p:cBhvr>
                                        <p:cTn id="12" dur="500"/>
                                        <p:tgtEl>
                                          <p:spTgt spid="1433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Effect transition="in" filter="fade">
                                      <p:cBhvr>
                                        <p:cTn id="17" dur="500"/>
                                        <p:tgtEl>
                                          <p:spTgt spid="1433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8">
                                            <p:txEl>
                                              <p:pRg st="5" end="5"/>
                                            </p:txEl>
                                          </p:spTgt>
                                        </p:tgtEl>
                                        <p:attrNameLst>
                                          <p:attrName>style.visibility</p:attrName>
                                        </p:attrNameLst>
                                      </p:cBhvr>
                                      <p:to>
                                        <p:strVal val="visible"/>
                                      </p:to>
                                    </p:set>
                                    <p:animEffect transition="in" filter="fade">
                                      <p:cBhvr>
                                        <p:cTn id="2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38" y="1341438"/>
            <a:ext cx="9015413"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ts val="4200"/>
              </a:lnSpc>
              <a:defRPr/>
            </a:pPr>
            <a:r>
              <a:rPr lang="he-IL" altLang="en-US" sz="2800" b="1" u="sng" dirty="0" smtClean="0">
                <a:solidFill>
                  <a:srgbClr val="FF0000"/>
                </a:solidFill>
                <a:latin typeface="Arial" charset="0"/>
                <a:cs typeface="Arial" charset="0"/>
              </a:rPr>
              <a:t>קורסי בחירה – מעורבות חברתית</a:t>
            </a:r>
            <a:endParaRPr lang="he-IL" altLang="en-US" sz="2800" u="sng" dirty="0" smtClean="0">
              <a:latin typeface="Arial" charset="0"/>
              <a:cs typeface="Arial" charset="0"/>
            </a:endParaRP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מגלים את הים</a:t>
            </a:r>
          </a:p>
          <a:p>
            <a:pPr marL="457200" indent="-457200">
              <a:lnSpc>
                <a:spcPts val="4200"/>
              </a:lnSpc>
              <a:buFont typeface="Wingdings" panose="05000000000000000000" pitchFamily="2" charset="2"/>
              <a:buChar char="ü"/>
              <a:defRPr/>
            </a:pPr>
            <a:r>
              <a:rPr lang="he-IL" sz="2800" dirty="0" smtClean="0">
                <a:solidFill>
                  <a:srgbClr val="0000FF"/>
                </a:solidFill>
                <a:latin typeface="Arial" charset="0"/>
                <a:cs typeface="Arial" charset="0"/>
              </a:rPr>
              <a:t>מחקר, שמירת טבע וחינוך בגני חיות</a:t>
            </a: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חיסונים – הכרח המציאות</a:t>
            </a:r>
          </a:p>
          <a:p>
            <a:pPr marL="457200" indent="-457200">
              <a:lnSpc>
                <a:spcPts val="4200"/>
              </a:lnSpc>
              <a:buFont typeface="Wingdings" panose="05000000000000000000" pitchFamily="2" charset="2"/>
              <a:buChar char="ü"/>
              <a:defRPr/>
            </a:pPr>
            <a:r>
              <a:rPr lang="he-IL" sz="2800" dirty="0">
                <a:latin typeface="Arial" charset="0"/>
                <a:cs typeface="Arial" charset="0"/>
              </a:rPr>
              <a:t>אורח חיים בריא במאה ה</a:t>
            </a:r>
            <a:r>
              <a:rPr lang="ar-SA" sz="2800" dirty="0">
                <a:latin typeface="Arial" charset="0"/>
                <a:cs typeface="Arial" charset="0"/>
              </a:rPr>
              <a:t>-21 </a:t>
            </a:r>
            <a:r>
              <a:rPr lang="ar-SA" dirty="0" smtClean="0">
                <a:latin typeface="Arial" charset="0"/>
                <a:cs typeface="Arial" charset="0"/>
              </a:rPr>
              <a:t>(</a:t>
            </a:r>
            <a:r>
              <a:rPr lang="he-IL" dirty="0" smtClean="0">
                <a:latin typeface="Arial" charset="0"/>
                <a:cs typeface="Arial" charset="0"/>
              </a:rPr>
              <a:t>רפואה</a:t>
            </a:r>
            <a:r>
              <a:rPr lang="ar-SA" dirty="0" smtClean="0">
                <a:latin typeface="Arial" charset="0"/>
                <a:cs typeface="Arial" charset="0"/>
              </a:rPr>
              <a:t>)</a:t>
            </a:r>
            <a:endParaRPr lang="he-IL" dirty="0" smtClean="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האתגר הסביבתי </a:t>
            </a:r>
            <a:r>
              <a:rPr lang="ar-SA" sz="2800" dirty="0">
                <a:latin typeface="Arial" charset="0"/>
                <a:cs typeface="Arial" charset="0"/>
              </a:rPr>
              <a:t>- </a:t>
            </a:r>
            <a:r>
              <a:rPr lang="he-IL" sz="2800" dirty="0">
                <a:latin typeface="Arial" charset="0"/>
                <a:cs typeface="Arial" charset="0"/>
              </a:rPr>
              <a:t>ידע מקדם פתרונות </a:t>
            </a:r>
            <a:r>
              <a:rPr lang="he-IL" dirty="0" smtClean="0">
                <a:latin typeface="Arial" charset="0"/>
                <a:cs typeface="Arial" charset="0"/>
              </a:rPr>
              <a:t>(לימודי </a:t>
            </a:r>
            <a:r>
              <a:rPr lang="he-IL" dirty="0">
                <a:latin typeface="Arial" charset="0"/>
                <a:cs typeface="Arial" charset="0"/>
              </a:rPr>
              <a:t>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המצפן הירוק </a:t>
            </a:r>
            <a:r>
              <a:rPr lang="en-US" sz="2800" dirty="0">
                <a:latin typeface="Arial" charset="0"/>
                <a:cs typeface="Arial" charset="0"/>
              </a:rPr>
              <a:t>- </a:t>
            </a:r>
            <a:r>
              <a:rPr lang="he-IL" sz="2800" dirty="0">
                <a:latin typeface="Arial" charset="0"/>
                <a:cs typeface="Arial" charset="0"/>
              </a:rPr>
              <a:t>שיקולים סביבתיים בפיתוח מוצרים ופתרונות סביבתיים </a:t>
            </a:r>
            <a:r>
              <a:rPr lang="en-US" sz="2800" dirty="0">
                <a:latin typeface="Arial" charset="0"/>
                <a:cs typeface="Arial" charset="0"/>
              </a:rPr>
              <a:t>– </a:t>
            </a:r>
            <a:r>
              <a:rPr lang="he-IL" sz="2800" dirty="0">
                <a:latin typeface="Arial" charset="0"/>
                <a:cs typeface="Arial" charset="0"/>
              </a:rPr>
              <a:t>חברתיים </a:t>
            </a:r>
            <a:r>
              <a:rPr lang="he-IL" dirty="0" smtClean="0">
                <a:latin typeface="Arial" charset="0"/>
                <a:cs typeface="Arial" charset="0"/>
              </a:rPr>
              <a:t>(</a:t>
            </a:r>
            <a:r>
              <a:rPr lang="he-IL" dirty="0">
                <a:latin typeface="Arial" charset="0"/>
                <a:cs typeface="Arial" charset="0"/>
              </a:rPr>
              <a:t>לימודי 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אתיקה סביבתית ומעורבות חברתית </a:t>
            </a:r>
            <a:r>
              <a:rPr lang="he-IL" dirty="0">
                <a:latin typeface="Arial" charset="0"/>
                <a:cs typeface="Arial" charset="0"/>
              </a:rPr>
              <a:t>(לימודי </a:t>
            </a:r>
            <a:r>
              <a:rPr lang="he-IL" dirty="0" smtClean="0">
                <a:latin typeface="Arial" charset="0"/>
                <a:cs typeface="Arial" charset="0"/>
              </a:rPr>
              <a:t>הסביבה)</a:t>
            </a:r>
            <a:endParaRPr lang="he-IL" dirty="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ילדים ובעלי חיים</a:t>
            </a:r>
            <a:r>
              <a:rPr lang="en-US" sz="2800" dirty="0">
                <a:latin typeface="Arial" charset="0"/>
                <a:cs typeface="Arial" charset="0"/>
              </a:rPr>
              <a:t>: </a:t>
            </a:r>
            <a:r>
              <a:rPr lang="he-IL" sz="2800" dirty="0">
                <a:latin typeface="Arial" charset="0"/>
                <a:cs typeface="Arial" charset="0"/>
              </a:rPr>
              <a:t>סוגיות היסטוריות</a:t>
            </a:r>
            <a:r>
              <a:rPr lang="en-US" sz="2800" dirty="0">
                <a:latin typeface="Arial" charset="0"/>
                <a:cs typeface="Arial" charset="0"/>
              </a:rPr>
              <a:t>, </a:t>
            </a:r>
            <a:r>
              <a:rPr lang="he-IL" sz="2800" dirty="0">
                <a:latin typeface="Arial" charset="0"/>
                <a:cs typeface="Arial" charset="0"/>
              </a:rPr>
              <a:t>חברתיות </a:t>
            </a:r>
            <a:r>
              <a:rPr lang="he-IL" sz="2800" dirty="0" smtClean="0">
                <a:latin typeface="Arial" charset="0"/>
                <a:cs typeface="Arial" charset="0"/>
              </a:rPr>
              <a:t>וחינוכיות </a:t>
            </a:r>
            <a:r>
              <a:rPr lang="he-IL" dirty="0" smtClean="0">
                <a:latin typeface="Arial" charset="0"/>
                <a:cs typeface="Arial" charset="0"/>
              </a:rPr>
              <a:t>(רוח)</a:t>
            </a:r>
            <a:endParaRPr lang="he-IL" altLang="en-US" dirty="0">
              <a:latin typeface="Arial" charset="0"/>
              <a:cs typeface="Arial" charset="0"/>
            </a:endParaRPr>
          </a:p>
          <a:p>
            <a:pPr marL="457200" indent="-457200">
              <a:lnSpc>
                <a:spcPts val="4200"/>
              </a:lnSpc>
              <a:buFont typeface="Wingdings" panose="05000000000000000000" pitchFamily="2" charset="2"/>
              <a:buChar char="ü"/>
              <a:defRPr/>
            </a:pPr>
            <a:endParaRPr lang="he-IL" altLang="en-US" sz="2800" dirty="0" smtClean="0">
              <a:latin typeface="Arial" charset="0"/>
              <a:cs typeface="Arial" charset="0"/>
            </a:endParaRPr>
          </a:p>
        </p:txBody>
      </p:sp>
      <p:sp>
        <p:nvSpPr>
          <p:cNvPr id="21507"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2" name="TextBox 1"/>
          <p:cNvSpPr txBox="1"/>
          <p:nvPr/>
        </p:nvSpPr>
        <p:spPr>
          <a:xfrm>
            <a:off x="2051720" y="1431736"/>
            <a:ext cx="1890262" cy="461665"/>
          </a:xfrm>
          <a:prstGeom prst="rect">
            <a:avLst/>
          </a:prstGeom>
          <a:noFill/>
        </p:spPr>
        <p:txBody>
          <a:bodyPr wrap="none" rtlCol="1">
            <a:spAutoFit/>
          </a:bodyPr>
          <a:lstStyle/>
          <a:p>
            <a:r>
              <a:rPr lang="he-IL" dirty="0" smtClean="0">
                <a:latin typeface="Arial" panose="020B0604020202020204" pitchFamily="34" charset="0"/>
                <a:cs typeface="Arial" panose="020B0604020202020204" pitchFamily="34" charset="0"/>
              </a:rPr>
              <a:t>(עד 2 קורסים)</a:t>
            </a:r>
            <a:endParaRPr lang="he-IL"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3559175" y="749300"/>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b="1" u="sng" dirty="0">
                <a:cs typeface="Arial" panose="020B0604020202020204" pitchFamily="34" charset="0"/>
              </a:rPr>
              <a:t>קורסי בחירה</a:t>
            </a:r>
          </a:p>
        </p:txBody>
      </p:sp>
    </p:spTree>
    <p:extLst>
      <p:ext uri="{BB962C8B-B14F-4D97-AF65-F5344CB8AC3E}">
        <p14:creationId xmlns:p14="http://schemas.microsoft.com/office/powerpoint/2010/main" val="262753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6" name="Text Box 3"/>
          <p:cNvSpPr txBox="1">
            <a:spLocks noChangeArrowheads="1"/>
          </p:cNvSpPr>
          <p:nvPr/>
        </p:nvSpPr>
        <p:spPr bwMode="auto">
          <a:xfrm>
            <a:off x="3475038" y="1341438"/>
            <a:ext cx="55149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ts val="4200"/>
              </a:lnSpc>
              <a:spcBef>
                <a:spcPts val="1200"/>
              </a:spcBef>
              <a:defRPr/>
            </a:pPr>
            <a:r>
              <a:rPr lang="he-IL" altLang="en-US" sz="2800" b="1" u="sng" dirty="0" smtClean="0">
                <a:solidFill>
                  <a:srgbClr val="FF0000"/>
                </a:solidFill>
                <a:latin typeface="Arial" charset="0"/>
                <a:cs typeface="Arial" charset="0"/>
              </a:rPr>
              <a:t>קורסי </a:t>
            </a:r>
            <a:r>
              <a:rPr lang="he-IL" altLang="en-US" sz="2800" b="1" u="sng" dirty="0">
                <a:solidFill>
                  <a:srgbClr val="FF0000"/>
                </a:solidFill>
                <a:latin typeface="Arial" charset="0"/>
                <a:cs typeface="Arial" charset="0"/>
              </a:rPr>
              <a:t>חשיפה </a:t>
            </a:r>
            <a:r>
              <a:rPr lang="he-IL" altLang="en-US" sz="2800" b="1" u="sng" dirty="0" smtClean="0">
                <a:solidFill>
                  <a:srgbClr val="FF0000"/>
                </a:solidFill>
                <a:latin typeface="Arial" charset="0"/>
                <a:cs typeface="Arial" charset="0"/>
              </a:rPr>
              <a:t>למחקר</a:t>
            </a:r>
          </a:p>
          <a:p>
            <a:pPr marL="457200" indent="-457200">
              <a:lnSpc>
                <a:spcPts val="4200"/>
              </a:lnSpc>
              <a:spcBef>
                <a:spcPts val="0"/>
              </a:spcBef>
              <a:buFont typeface="Wingdings" panose="05000000000000000000" pitchFamily="2" charset="2"/>
              <a:buChar char="ü"/>
              <a:defRPr/>
            </a:pPr>
            <a:r>
              <a:rPr lang="he-IL" altLang="en-US" sz="2800" dirty="0">
                <a:latin typeface="Arial" charset="0"/>
                <a:cs typeface="Arial" charset="0"/>
              </a:rPr>
              <a:t>קורסי סיורים בגן הזואולוגי והבוטני</a:t>
            </a:r>
          </a:p>
          <a:p>
            <a:pPr marL="457200" indent="-457200">
              <a:lnSpc>
                <a:spcPts val="4200"/>
              </a:lnSpc>
              <a:spcBef>
                <a:spcPts val="0"/>
              </a:spcBef>
              <a:buFont typeface="Wingdings" panose="05000000000000000000" pitchFamily="2" charset="2"/>
              <a:buChar char="ü"/>
              <a:defRPr/>
            </a:pPr>
            <a:r>
              <a:rPr lang="he-IL" altLang="en-US" sz="2800" dirty="0">
                <a:latin typeface="Arial" charset="0"/>
                <a:cs typeface="Arial" charset="0"/>
              </a:rPr>
              <a:t>קורסי הרצאות חברי </a:t>
            </a:r>
            <a:r>
              <a:rPr lang="he-IL" altLang="en-US" sz="2800" dirty="0" smtClean="0">
                <a:latin typeface="Arial" charset="0"/>
                <a:cs typeface="Arial" charset="0"/>
              </a:rPr>
              <a:t>סגל</a:t>
            </a:r>
          </a:p>
          <a:p>
            <a:pPr marL="457200" indent="-457200">
              <a:lnSpc>
                <a:spcPts val="4200"/>
              </a:lnSpc>
              <a:spcBef>
                <a:spcPts val="0"/>
              </a:spcBef>
              <a:buFont typeface="Wingdings" panose="05000000000000000000" pitchFamily="2" charset="2"/>
              <a:buChar char="ü"/>
              <a:defRPr/>
            </a:pPr>
            <a:r>
              <a:rPr lang="he-IL" altLang="en-US" sz="2800" dirty="0" smtClean="0">
                <a:latin typeface="Arial" charset="0"/>
                <a:cs typeface="Arial" charset="0"/>
              </a:rPr>
              <a:t>אופקים חדשניים יישומיים</a:t>
            </a:r>
            <a:endParaRPr lang="he-IL" altLang="en-US" sz="2800" dirty="0">
              <a:latin typeface="Arial" charset="0"/>
              <a:cs typeface="Arial" charset="0"/>
            </a:endParaRPr>
          </a:p>
          <a:p>
            <a:pPr>
              <a:lnSpc>
                <a:spcPts val="4200"/>
              </a:lnSpc>
              <a:defRPr/>
            </a:pPr>
            <a:endParaRPr lang="he-IL" altLang="en-US" sz="2800" dirty="0" smtClean="0">
              <a:latin typeface="Arial" charset="0"/>
              <a:cs typeface="Arial" charset="0"/>
            </a:endParaRPr>
          </a:p>
        </p:txBody>
      </p:sp>
      <p:sp>
        <p:nvSpPr>
          <p:cNvPr id="13317" name="TextBox 6"/>
          <p:cNvSpPr txBox="1">
            <a:spLocks noChangeArrowheads="1"/>
          </p:cNvSpPr>
          <p:nvPr/>
        </p:nvSpPr>
        <p:spPr bwMode="auto">
          <a:xfrm>
            <a:off x="2051502" y="1474788"/>
            <a:ext cx="1890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400" dirty="0">
                <a:latin typeface="Arial" pitchFamily="34" charset="0"/>
                <a:cs typeface="Arial" pitchFamily="34" charset="0"/>
              </a:rPr>
              <a:t>(עד 4 </a:t>
            </a:r>
            <a:r>
              <a:rPr lang="he-IL" altLang="he-IL" sz="2400" dirty="0" smtClean="0">
                <a:latin typeface="Arial" pitchFamily="34" charset="0"/>
                <a:cs typeface="Arial" pitchFamily="34" charset="0"/>
              </a:rPr>
              <a:t>קורסים)</a:t>
            </a:r>
            <a:endParaRPr lang="he-IL" altLang="he-IL" sz="2400" dirty="0">
              <a:latin typeface="Arial" pitchFamily="34" charset="0"/>
              <a:cs typeface="Arial" pitchFamily="34" charset="0"/>
            </a:endParaRPr>
          </a:p>
        </p:txBody>
      </p:sp>
      <p:sp>
        <p:nvSpPr>
          <p:cNvPr id="7" name="Text Box 5"/>
          <p:cNvSpPr txBox="1">
            <a:spLocks noChangeArrowheads="1"/>
          </p:cNvSpPr>
          <p:nvPr/>
        </p:nvSpPr>
        <p:spPr bwMode="auto">
          <a:xfrm>
            <a:off x="3559175" y="749300"/>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b="1" u="sng" dirty="0">
                <a:cs typeface="Arial" panose="020B0604020202020204" pitchFamily="34" charset="0"/>
              </a:rPr>
              <a:t>קורסי בחירה</a:t>
            </a:r>
          </a:p>
        </p:txBody>
      </p:sp>
    </p:spTree>
    <p:extLst>
      <p:ext uri="{BB962C8B-B14F-4D97-AF65-F5344CB8AC3E}">
        <p14:creationId xmlns:p14="http://schemas.microsoft.com/office/powerpoint/2010/main" val="3137988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107950" y="1341438"/>
            <a:ext cx="88376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pPr>
            <a:r>
              <a:rPr lang="he-IL" altLang="he-IL" sz="2800" dirty="0">
                <a:latin typeface="Arial" panose="020B0604020202020204" pitchFamily="34" charset="0"/>
                <a:cs typeface="Arial" panose="020B0604020202020204" pitchFamily="34" charset="0"/>
              </a:rPr>
              <a:t> ניתן ללמוד סטטיסטיקה בפקולטה או בחוג השני. </a:t>
            </a:r>
          </a:p>
          <a:p>
            <a:pPr>
              <a:lnSpc>
                <a:spcPct val="150000"/>
              </a:lnSpc>
              <a:spcBef>
                <a:spcPct val="0"/>
              </a:spcBef>
            </a:pPr>
            <a:r>
              <a:rPr lang="he-IL" altLang="he-IL" sz="2800" dirty="0">
                <a:latin typeface="Arial" panose="020B0604020202020204" pitchFamily="34" charset="0"/>
                <a:cs typeface="Arial" panose="020B0604020202020204" pitchFamily="34" charset="0"/>
              </a:rPr>
              <a:t> קורס סטטיסטיקה אינו נחשב במניין הנקודות לתואר בביולוגיה. </a:t>
            </a:r>
          </a:p>
          <a:p>
            <a:pPr>
              <a:lnSpc>
                <a:spcPct val="150000"/>
              </a:lnSpc>
              <a:spcBef>
                <a:spcPct val="0"/>
              </a:spcBef>
            </a:pPr>
            <a:r>
              <a:rPr lang="he-IL" altLang="he-IL" sz="2800" dirty="0">
                <a:latin typeface="Arial" panose="020B0604020202020204" pitchFamily="34" charset="0"/>
                <a:cs typeface="Arial" panose="020B0604020202020204" pitchFamily="34" charset="0"/>
              </a:rPr>
              <a:t> תלמיד שילמד סטטיסטיקה בפקולטה רשאי לבקש לא לכלול את ציון הקורס בממוצע המשוקלל לתואר.</a:t>
            </a:r>
          </a:p>
          <a:p>
            <a:pPr>
              <a:lnSpc>
                <a:spcPct val="150000"/>
              </a:lnSpc>
              <a:spcBef>
                <a:spcPct val="0"/>
              </a:spcBef>
            </a:pPr>
            <a:r>
              <a:rPr lang="he-IL" altLang="he-IL" sz="2800" dirty="0">
                <a:latin typeface="Arial" panose="020B0604020202020204" pitchFamily="34" charset="0"/>
                <a:cs typeface="Arial" panose="020B0604020202020204" pitchFamily="34" charset="0"/>
              </a:rPr>
              <a:t> 3 שעות שיעור + 2 שעות תרגיל = 3 + 1 </a:t>
            </a:r>
            <a:r>
              <a:rPr lang="he-IL" altLang="he-IL" sz="2800" dirty="0" smtClean="0">
                <a:latin typeface="Arial" panose="020B0604020202020204" pitchFamily="34" charset="0"/>
                <a:cs typeface="Arial" panose="020B0604020202020204" pitchFamily="34" charset="0"/>
              </a:rPr>
              <a:t>נק' </a:t>
            </a:r>
            <a:r>
              <a:rPr lang="he-IL" altLang="he-IL" sz="2800" dirty="0">
                <a:latin typeface="Arial" panose="020B0604020202020204" pitchFamily="34" charset="0"/>
                <a:cs typeface="Arial" panose="020B0604020202020204" pitchFamily="34" charset="0"/>
              </a:rPr>
              <a:t>קרדיט.</a:t>
            </a:r>
          </a:p>
        </p:txBody>
      </p:sp>
      <p:sp>
        <p:nvSpPr>
          <p:cNvPr id="18435" name="Rectangle 1"/>
          <p:cNvSpPr>
            <a:spLocks noChangeArrowheads="1"/>
          </p:cNvSpPr>
          <p:nvPr/>
        </p:nvSpPr>
        <p:spPr bwMode="auto">
          <a:xfrm>
            <a:off x="3613150" y="747713"/>
            <a:ext cx="191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he-IL" sz="2800" b="1" u="sng">
                <a:cs typeface="Arial" panose="020B0604020202020204" pitchFamily="34" charset="0"/>
              </a:rPr>
              <a:t>סטטיסטיקה</a:t>
            </a:r>
          </a:p>
        </p:txBody>
      </p:sp>
      <p:sp>
        <p:nvSpPr>
          <p:cNvPr id="18436"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fade">
                                      <p:cBhvr>
                                        <p:cTn id="7" dur="500"/>
                                        <p:tgtEl>
                                          <p:spTgt spid="153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500"/>
                                        <p:tgtEl>
                                          <p:spTgt spid="1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fade">
                                      <p:cBhvr>
                                        <p:cTn id="17"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9750" y="1230313"/>
            <a:ext cx="78486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000"/>
              </a:lnSpc>
              <a:spcBef>
                <a:spcPct val="50000"/>
              </a:spcBef>
              <a:buFontTx/>
              <a:buNone/>
            </a:pPr>
            <a:r>
              <a:rPr lang="he-IL" altLang="en-US" sz="2400">
                <a:latin typeface="Arial" panose="020B0604020202020204" pitchFamily="34" charset="0"/>
                <a:cs typeface="Arial" panose="020B0604020202020204" pitchFamily="34" charset="0"/>
              </a:rPr>
              <a:t>תלמיד שילמד קורסי בחירה נוספים מעבר למחויב לתואר יהיה רשאי, עם סיום לימודיו לתואר, להודיע למזכירות התלמידים אילו קורסים להוציא מתכנית לימודיו ומשקלול הציון הסופי לתואר ולהעבירם למסגרת קורסים עודפים (997).</a:t>
            </a:r>
          </a:p>
        </p:txBody>
      </p:sp>
      <p:sp>
        <p:nvSpPr>
          <p:cNvPr id="15364" name="Rectangle 5"/>
          <p:cNvSpPr>
            <a:spLocks noChangeArrowheads="1"/>
          </p:cNvSpPr>
          <p:nvPr/>
        </p:nvSpPr>
        <p:spPr bwMode="auto">
          <a:xfrm>
            <a:off x="1530350" y="4173538"/>
            <a:ext cx="685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000"/>
              </a:lnSpc>
              <a:spcBef>
                <a:spcPct val="50000"/>
              </a:spcBef>
              <a:buFontTx/>
              <a:buNone/>
            </a:pPr>
            <a:r>
              <a:rPr lang="he-IL" altLang="en-US" sz="2400">
                <a:latin typeface="Arial" panose="020B0604020202020204" pitchFamily="34" charset="0"/>
                <a:cs typeface="Arial" panose="020B0604020202020204" pitchFamily="34" charset="0"/>
              </a:rPr>
              <a:t>ביה"ס לחינוך מאשר לסטודנטים להשתתף בקורסים של הפקולטה שיחשבו להם לצורך תעודת הוראה.  </a:t>
            </a:r>
            <a:r>
              <a:rPr lang="en-US" altLang="en-US" sz="2400">
                <a:latin typeface="Arial" panose="020B0604020202020204" pitchFamily="34" charset="0"/>
                <a:cs typeface="Arial" panose="020B0604020202020204" pitchFamily="34" charset="0"/>
              </a:rPr>
              <a:t/>
            </a:r>
            <a:br>
              <a:rPr lang="en-US" altLang="en-US" sz="2400">
                <a:latin typeface="Arial" panose="020B0604020202020204" pitchFamily="34" charset="0"/>
                <a:cs typeface="Arial" panose="020B0604020202020204" pitchFamily="34" charset="0"/>
              </a:rPr>
            </a:br>
            <a:r>
              <a:rPr lang="he-IL" altLang="en-US" sz="2400">
                <a:latin typeface="Arial" panose="020B0604020202020204" pitchFamily="34" charset="0"/>
                <a:cs typeface="Arial" panose="020B0604020202020204" pitchFamily="34" charset="0"/>
              </a:rPr>
              <a:t>פרטים בידיעון ב ''לימודי תעודת הוראה''.</a:t>
            </a:r>
          </a:p>
        </p:txBody>
      </p:sp>
      <p:sp>
        <p:nvSpPr>
          <p:cNvPr id="19460" name="Text Box 9"/>
          <p:cNvSpPr txBox="1">
            <a:spLocks noChangeArrowheads="1"/>
          </p:cNvSpPr>
          <p:nvPr/>
        </p:nvSpPr>
        <p:spPr bwMode="auto">
          <a:xfrm>
            <a:off x="6057900" y="836613"/>
            <a:ext cx="233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sz="2800" b="1" u="sng">
                <a:latin typeface="Arial" panose="020B0604020202020204" pitchFamily="34" charset="0"/>
                <a:cs typeface="Arial" panose="020B0604020202020204" pitchFamily="34" charset="0"/>
              </a:rPr>
              <a:t>קורסים עודפים</a:t>
            </a:r>
            <a:endParaRPr lang="en-US" altLang="en-US" sz="2800" b="1" u="sng">
              <a:latin typeface="Arial" panose="020B0604020202020204" pitchFamily="34" charset="0"/>
              <a:cs typeface="Arial" panose="020B0604020202020204" pitchFamily="34" charset="0"/>
            </a:endParaRPr>
          </a:p>
        </p:txBody>
      </p:sp>
      <p:sp>
        <p:nvSpPr>
          <p:cNvPr id="15366" name="Text Box 9"/>
          <p:cNvSpPr txBox="1">
            <a:spLocks noChangeArrowheads="1"/>
          </p:cNvSpPr>
          <p:nvPr/>
        </p:nvSpPr>
        <p:spPr bwMode="auto">
          <a:xfrm>
            <a:off x="4564063" y="3776663"/>
            <a:ext cx="3824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sz="2800" b="1" u="sng">
                <a:latin typeface="Arial" panose="020B0604020202020204" pitchFamily="34" charset="0"/>
                <a:cs typeface="Arial" panose="020B0604020202020204" pitchFamily="34" charset="0"/>
              </a:rPr>
              <a:t>תעודת הוראה  (משנה ג')</a:t>
            </a:r>
          </a:p>
          <a:p>
            <a:pPr eaLnBrk="1" hangingPunct="1">
              <a:spcBef>
                <a:spcPct val="0"/>
              </a:spcBef>
              <a:buFontTx/>
              <a:buNone/>
            </a:pPr>
            <a:endParaRPr lang="en-US" altLang="en-US" sz="2800" b="1" u="sng">
              <a:latin typeface="Arial" panose="020B0604020202020204" pitchFamily="34" charset="0"/>
              <a:cs typeface="Arial" panose="020B0604020202020204" pitchFamily="34" charset="0"/>
            </a:endParaRPr>
          </a:p>
        </p:txBody>
      </p:sp>
      <p:sp>
        <p:nvSpPr>
          <p:cNvPr id="19462"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2516188" y="765175"/>
            <a:ext cx="411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תנאי מעבר משנה לשנה</a:t>
            </a:r>
            <a:endParaRPr lang="en-US" altLang="en-US" b="1" u="sng">
              <a:latin typeface="Arial" pitchFamily="34" charset="0"/>
              <a:cs typeface="Arial" pitchFamily="34" charset="0"/>
            </a:endParaRPr>
          </a:p>
        </p:txBody>
      </p:sp>
      <p:sp>
        <p:nvSpPr>
          <p:cNvPr id="14340" name="Text Box 2"/>
          <p:cNvSpPr txBox="1">
            <a:spLocks noChangeArrowheads="1"/>
          </p:cNvSpPr>
          <p:nvPr/>
        </p:nvSpPr>
        <p:spPr bwMode="auto">
          <a:xfrm>
            <a:off x="468313" y="1628775"/>
            <a:ext cx="7848600" cy="3303588"/>
          </a:xfrm>
          <a:prstGeom prst="rect">
            <a:avLst/>
          </a:prstGeom>
          <a:noFill/>
          <a:ln w="9525">
            <a:noFill/>
            <a:miter lim="800000"/>
            <a:headEnd/>
            <a:tailEnd/>
          </a:ln>
        </p:spPr>
        <p:txBody>
          <a:bodyPr>
            <a:spAutoFit/>
          </a:bodyPr>
          <a:lstStyle/>
          <a:p>
            <a:pPr>
              <a:lnSpc>
                <a:spcPts val="4000"/>
              </a:lnSpc>
              <a:spcBef>
                <a:spcPct val="50000"/>
              </a:spcBef>
              <a:buFont typeface="Arial" pitchFamily="34" charset="0"/>
              <a:buChar char="•"/>
              <a:defRPr/>
            </a:pPr>
            <a:r>
              <a:rPr lang="he-IL" sz="2800" dirty="0">
                <a:latin typeface="Arial" pitchFamily="34" charset="0"/>
                <a:cs typeface="Arial" pitchFamily="34" charset="0"/>
              </a:rPr>
              <a:t> חובה להיבחן בכל הקורסים אליהם נרשמתם</a:t>
            </a:r>
          </a:p>
          <a:p>
            <a:pPr>
              <a:lnSpc>
                <a:spcPts val="4000"/>
              </a:lnSpc>
              <a:spcBef>
                <a:spcPct val="50000"/>
              </a:spcBef>
              <a:buFont typeface="Arial" pitchFamily="34" charset="0"/>
              <a:buChar char="•"/>
              <a:defRPr/>
            </a:pPr>
            <a:r>
              <a:rPr lang="he-IL" sz="2800" dirty="0">
                <a:latin typeface="Arial" pitchFamily="34" charset="0"/>
                <a:cs typeface="Arial" pitchFamily="34" charset="0"/>
              </a:rPr>
              <a:t> אין אפשרות לצבור יותר משלושה כישלונות</a:t>
            </a:r>
          </a:p>
          <a:p>
            <a:pPr marL="273050" indent="-273050">
              <a:lnSpc>
                <a:spcPts val="4000"/>
              </a:lnSpc>
              <a:spcBef>
                <a:spcPct val="50000"/>
              </a:spcBef>
              <a:buFont typeface="Arial" pitchFamily="34" charset="0"/>
              <a:buChar char="•"/>
              <a:defRPr/>
            </a:pPr>
            <a:r>
              <a:rPr lang="he-IL" sz="2800" dirty="0">
                <a:latin typeface="Arial" pitchFamily="34" charset="0"/>
                <a:cs typeface="Arial" pitchFamily="34" charset="0"/>
              </a:rPr>
              <a:t>קבלת ציון נכשל בקורס אחד מאפשרת המשך לימודים  אולם יש ללמוד מחדש את הקורס ולשלם שכ"ל עבורו</a:t>
            </a:r>
          </a:p>
          <a:p>
            <a:pPr>
              <a:lnSpc>
                <a:spcPts val="4000"/>
              </a:lnSpc>
              <a:spcBef>
                <a:spcPct val="50000"/>
              </a:spcBef>
              <a:buFont typeface="Arial" pitchFamily="34" charset="0"/>
              <a:buChar char="•"/>
              <a:defRPr/>
            </a:pPr>
            <a:r>
              <a:rPr lang="he-IL" sz="2800" dirty="0">
                <a:latin typeface="Arial" pitchFamily="34" charset="0"/>
                <a:cs typeface="Arial" pitchFamily="34" charset="0"/>
              </a:rPr>
              <a:t> כישלון חוזר בקורס חובה יגרור הפסקת לימודים</a:t>
            </a:r>
          </a:p>
        </p:txBody>
      </p:sp>
      <p:sp>
        <p:nvSpPr>
          <p:cNvPr id="15364"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Tree>
    <p:extLst>
      <p:ext uri="{BB962C8B-B14F-4D97-AF65-F5344CB8AC3E}">
        <p14:creationId xmlns:p14="http://schemas.microsoft.com/office/powerpoint/2010/main" val="1742456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3235325" y="549275"/>
            <a:ext cx="263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u="sng">
                <a:latin typeface="Arial" panose="020B0604020202020204" pitchFamily="34" charset="0"/>
                <a:cs typeface="Arial" panose="020B0604020202020204" pitchFamily="34" charset="0"/>
              </a:rPr>
              <a:t>תיקון ציון חיובי</a:t>
            </a:r>
            <a:endParaRPr lang="en-US" altLang="en-US" b="1" u="sng">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9388" y="1638300"/>
            <a:ext cx="8748712" cy="2144713"/>
          </a:xfrm>
          <a:prstGeom prst="rect">
            <a:avLst/>
          </a:prstGeom>
          <a:noFill/>
          <a:ln w="9525">
            <a:noFill/>
            <a:miter lim="800000"/>
            <a:headEnd/>
            <a:tailEnd/>
          </a:ln>
        </p:spPr>
        <p:txBody>
          <a:bodyPr>
            <a:spAutoFit/>
          </a:bodyPr>
          <a:lstStyle/>
          <a:p>
            <a:pPr marL="268288" indent="-268288">
              <a:lnSpc>
                <a:spcPts val="4000"/>
              </a:lnSpc>
              <a:spcBef>
                <a:spcPts val="0"/>
              </a:spcBef>
              <a:buFont typeface="Arial" pitchFamily="34" charset="0"/>
              <a:buChar char="•"/>
              <a:defRPr/>
            </a:pPr>
            <a:r>
              <a:rPr lang="he-IL" dirty="0">
                <a:latin typeface="Arial" pitchFamily="34" charset="0"/>
                <a:cs typeface="Arial" pitchFamily="34" charset="0"/>
              </a:rPr>
              <a:t> ניתן לתקן ציון חיובי שהתקבל במועד א' ע"י בחינה במועד ב', אולם רק במהלך שנה שוטפת.</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רישום לשיפור ציון חיובי במועד ב' - באינטרנט בסעיף "שיפור ציון חיובי".</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הציון האחרון הוא הציון הקובע.</a:t>
            </a:r>
          </a:p>
        </p:txBody>
      </p:sp>
      <p:sp>
        <p:nvSpPr>
          <p:cNvPr id="21508" name="Text Box 9"/>
          <p:cNvSpPr txBox="1">
            <a:spLocks noChangeArrowheads="1"/>
          </p:cNvSpPr>
          <p:nvPr/>
        </p:nvSpPr>
        <p:spPr bwMode="auto">
          <a:xfrm>
            <a:off x="3354388" y="1196975"/>
            <a:ext cx="539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a:latin typeface="Arial" panose="020B0604020202020204" pitchFamily="34" charset="0"/>
                <a:cs typeface="Arial" panose="020B0604020202020204" pitchFamily="34" charset="0"/>
              </a:rPr>
              <a:t>במהלך שנת לימודים "שוטפת":</a:t>
            </a:r>
            <a:endParaRPr lang="en-US" altLang="en-US" b="1">
              <a:latin typeface="Arial" panose="020B0604020202020204" pitchFamily="34" charset="0"/>
              <a:cs typeface="Arial" panose="020B0604020202020204" pitchFamily="34" charset="0"/>
            </a:endParaRPr>
          </a:p>
        </p:txBody>
      </p:sp>
      <p:sp>
        <p:nvSpPr>
          <p:cNvPr id="21509" name="Text Box 9"/>
          <p:cNvSpPr txBox="1">
            <a:spLocks noChangeArrowheads="1"/>
          </p:cNvSpPr>
          <p:nvPr/>
        </p:nvSpPr>
        <p:spPr bwMode="auto">
          <a:xfrm>
            <a:off x="3354388" y="4221163"/>
            <a:ext cx="5297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a:latin typeface="Arial" panose="020B0604020202020204" pitchFamily="34" charset="0"/>
                <a:cs typeface="Arial" panose="020B0604020202020204" pitchFamily="34" charset="0"/>
              </a:rPr>
              <a:t>במהלך שנת לימודים "עוקבת":</a:t>
            </a:r>
            <a:endParaRPr lang="en-US" altLang="en-US" b="1">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506413" y="4781550"/>
            <a:ext cx="8421687" cy="2041525"/>
          </a:xfrm>
          <a:prstGeom prst="rect">
            <a:avLst/>
          </a:prstGeom>
          <a:noFill/>
          <a:ln w="9525">
            <a:noFill/>
            <a:miter lim="800000"/>
            <a:headEnd/>
            <a:tailEnd/>
          </a:ln>
        </p:spPr>
        <p:txBody>
          <a:bodyPr>
            <a:spAutoFit/>
          </a:bodyPr>
          <a:lstStyle/>
          <a:p>
            <a:pPr eaLnBrk="1" hangingPunct="1">
              <a:lnSpc>
                <a:spcPts val="3800"/>
              </a:lnSpc>
              <a:buFont typeface="Arial" pitchFamily="34" charset="0"/>
              <a:buChar char="•"/>
              <a:defRPr/>
            </a:pPr>
            <a:r>
              <a:rPr lang="he-IL" dirty="0">
                <a:latin typeface="Arial" pitchFamily="34" charset="0"/>
                <a:cs typeface="Arial" pitchFamily="34" charset="0"/>
              </a:rPr>
              <a:t>  ניתן לשפר ציון חיובי של שני קורסים לכל היותר בכל התואר.</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התיקון יעשה בשנת לימודים עוקבת ולאחר רישום חוזר ועמידה בכל מטלות הקורס.</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נדרש שכ"ל נוסף.</a:t>
            </a:r>
            <a:endParaRPr lang="en-US" dirty="0">
              <a:latin typeface="Arial" pitchFamily="34" charset="0"/>
              <a:cs typeface="Arial" pitchFamily="34" charset="0"/>
            </a:endParaRPr>
          </a:p>
        </p:txBody>
      </p:sp>
      <p:sp>
        <p:nvSpPr>
          <p:cNvPr id="21511"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11488" y="1330325"/>
            <a:ext cx="3127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a:latin typeface="Arial" pitchFamily="34" charset="0"/>
                <a:cs typeface="Arial" pitchFamily="34" charset="0"/>
              </a:rPr>
              <a:t>למה  </a:t>
            </a:r>
            <a:r>
              <a:rPr lang="en-US" altLang="en-US" b="1" u="sng">
                <a:latin typeface="Arial" pitchFamily="34" charset="0"/>
                <a:cs typeface="Arial" pitchFamily="34" charset="0"/>
              </a:rPr>
              <a:t>Bidding</a:t>
            </a:r>
            <a:r>
              <a:rPr lang="he-IL" altLang="he-IL" b="1" u="sng">
                <a:latin typeface="Arial" pitchFamily="34" charset="0"/>
                <a:cs typeface="Arial" pitchFamily="34" charset="0"/>
              </a:rPr>
              <a:t> ?</a:t>
            </a:r>
            <a:r>
              <a:rPr lang="en-US" altLang="en-US" b="1" u="sng">
                <a:latin typeface="Arial" pitchFamily="34" charset="0"/>
                <a:cs typeface="Arial" pitchFamily="34" charset="0"/>
              </a:rPr>
              <a:t> </a:t>
            </a:r>
            <a:endParaRPr lang="en-US" altLang="he-IL" b="1" u="sng">
              <a:latin typeface="Arial" pitchFamily="34" charset="0"/>
              <a:cs typeface="Arial" pitchFamily="34" charset="0"/>
            </a:endParaRPr>
          </a:p>
        </p:txBody>
      </p:sp>
      <p:sp>
        <p:nvSpPr>
          <p:cNvPr id="13315" name="Text Box 3"/>
          <p:cNvSpPr txBox="1">
            <a:spLocks noChangeArrowheads="1"/>
          </p:cNvSpPr>
          <p:nvPr/>
        </p:nvSpPr>
        <p:spPr bwMode="auto">
          <a:xfrm>
            <a:off x="381000" y="1903413"/>
            <a:ext cx="838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buFontTx/>
              <a:buNone/>
            </a:pPr>
            <a:r>
              <a:rPr lang="he-IL" altLang="en-US" sz="2800">
                <a:latin typeface="Arial" pitchFamily="34" charset="0"/>
                <a:cs typeface="Arial" pitchFamily="34" charset="0"/>
              </a:rPr>
              <a:t>1. קורסים בהם מספר המקומות מוגבל (למשל מעבדות).</a:t>
            </a:r>
          </a:p>
          <a:p>
            <a:pPr>
              <a:lnSpc>
                <a:spcPct val="150000"/>
              </a:lnSpc>
              <a:spcBef>
                <a:spcPct val="0"/>
              </a:spcBef>
              <a:buFontTx/>
              <a:buNone/>
            </a:pPr>
            <a:r>
              <a:rPr lang="he-IL" altLang="en-US" sz="2800">
                <a:latin typeface="Arial" pitchFamily="34" charset="0"/>
                <a:cs typeface="Arial" pitchFamily="34" charset="0"/>
              </a:rPr>
              <a:t>2. קורסים בהם יש מספר קבוצות במועדים שונים.</a:t>
            </a:r>
            <a:endParaRPr lang="en-US" altLang="en-US" sz="2800">
              <a:latin typeface="Arial" pitchFamily="34" charset="0"/>
              <a:cs typeface="Arial" pitchFamily="34" charset="0"/>
            </a:endParaRPr>
          </a:p>
          <a:p>
            <a:pPr>
              <a:lnSpc>
                <a:spcPct val="150000"/>
              </a:lnSpc>
              <a:spcBef>
                <a:spcPct val="0"/>
              </a:spcBef>
              <a:buFont typeface="Wingdings" pitchFamily="2" charset="2"/>
              <a:buChar char="ï"/>
            </a:pPr>
            <a:r>
              <a:rPr lang="he-IL" altLang="en-US" sz="2800">
                <a:latin typeface="Arial" pitchFamily="34" charset="0"/>
                <a:cs typeface="Arial" pitchFamily="34" charset="0"/>
                <a:sym typeface="Wingdings" pitchFamily="2" charset="2"/>
              </a:rPr>
              <a:t>השגת התאמה מקסימלית לרצונות האישיים.</a:t>
            </a:r>
          </a:p>
          <a:p>
            <a:pPr>
              <a:lnSpc>
                <a:spcPct val="150000"/>
              </a:lnSpc>
              <a:spcBef>
                <a:spcPct val="0"/>
              </a:spcBef>
              <a:buFont typeface="Wingdings" pitchFamily="2" charset="2"/>
              <a:buChar char="ï"/>
            </a:pPr>
            <a:r>
              <a:rPr lang="he-IL" altLang="en-US" sz="2800">
                <a:latin typeface="Arial" pitchFamily="34" charset="0"/>
                <a:cs typeface="Arial" pitchFamily="34" charset="0"/>
              </a:rPr>
              <a:t>מניעת תחושה של אפליה בקבלה לקורס / קבוצה.</a:t>
            </a:r>
            <a:endParaRPr lang="en-US" altLang="en-US" sz="2800">
              <a:latin typeface="Arial" pitchFamily="34" charset="0"/>
              <a:cs typeface="Arial" pitchFamily="34" charset="0"/>
            </a:endParaRPr>
          </a:p>
        </p:txBody>
      </p:sp>
      <p:sp>
        <p:nvSpPr>
          <p:cNvPr id="17413"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Tree>
    <p:extLst>
      <p:ext uri="{BB962C8B-B14F-4D97-AF65-F5344CB8AC3E}">
        <p14:creationId xmlns:p14="http://schemas.microsoft.com/office/powerpoint/2010/main" val="15289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1185863" y="1188616"/>
            <a:ext cx="677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a:latin typeface="Arial" pitchFamily="34" charset="0"/>
                <a:cs typeface="Arial" pitchFamily="34" charset="0"/>
              </a:rPr>
              <a:t>או כניסה דרך אתר האוניברסיטה הראשי</a:t>
            </a:r>
            <a:endParaRPr lang="en-US" altLang="en-US" b="1">
              <a:latin typeface="Arial" pitchFamily="34" charset="0"/>
              <a:cs typeface="Arial" pitchFamily="34" charset="0"/>
            </a:endParaRPr>
          </a:p>
        </p:txBody>
      </p:sp>
      <p:sp>
        <p:nvSpPr>
          <p:cNvPr id="18435" name="Text Box 9"/>
          <p:cNvSpPr txBox="1">
            <a:spLocks noChangeArrowheads="1"/>
          </p:cNvSpPr>
          <p:nvPr/>
        </p:nvSpPr>
        <p:spPr bwMode="auto">
          <a:xfrm>
            <a:off x="2662238" y="747291"/>
            <a:ext cx="375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en-US" altLang="en-US" sz="2800" dirty="0">
                <a:solidFill>
                  <a:srgbClr val="FF0000"/>
                </a:solidFill>
                <a:latin typeface="Arial" pitchFamily="34" charset="0"/>
                <a:cs typeface="Arial" pitchFamily="34" charset="0"/>
              </a:rPr>
              <a:t>www.ims.tau.ac.il/Bidd</a:t>
            </a:r>
          </a:p>
        </p:txBody>
      </p:sp>
      <p:sp>
        <p:nvSpPr>
          <p:cNvPr id="18436"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pic>
        <p:nvPicPr>
          <p:cNvPr id="18437" name="Picture 7"/>
          <p:cNvPicPr>
            <a:picLocks noChangeAspect="1" noChangeArrowheads="1"/>
          </p:cNvPicPr>
          <p:nvPr/>
        </p:nvPicPr>
        <p:blipFill>
          <a:blip r:embed="rId2">
            <a:extLst>
              <a:ext uri="{28A0092B-C50C-407E-A947-70E740481C1C}">
                <a14:useLocalDpi xmlns:a14="http://schemas.microsoft.com/office/drawing/2010/main" val="0"/>
              </a:ext>
            </a:extLst>
          </a:blip>
          <a:srcRect l="22266" t="10324" r="23724" b="38837"/>
          <a:stretch>
            <a:fillRect/>
          </a:stretch>
        </p:blipFill>
        <p:spPr bwMode="auto">
          <a:xfrm>
            <a:off x="220663" y="2062435"/>
            <a:ext cx="8702675" cy="460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Oval 8"/>
          <p:cNvSpPr>
            <a:spLocks noChangeArrowheads="1"/>
          </p:cNvSpPr>
          <p:nvPr/>
        </p:nvSpPr>
        <p:spPr bwMode="auto">
          <a:xfrm>
            <a:off x="1196975" y="4807223"/>
            <a:ext cx="1511300" cy="360362"/>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8" name="Text Box 7"/>
          <p:cNvSpPr txBox="1">
            <a:spLocks noChangeArrowheads="1"/>
          </p:cNvSpPr>
          <p:nvPr/>
        </p:nvSpPr>
        <p:spPr bwMode="auto">
          <a:xfrm>
            <a:off x="2916238" y="4970735"/>
            <a:ext cx="2633662" cy="162877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solidFill>
                  <a:srgbClr val="FF0000"/>
                </a:solidFill>
                <a:cs typeface="Arial" pitchFamily="34" charset="0"/>
              </a:rPr>
              <a:t>לא לשכוח סיסמה.</a:t>
            </a:r>
          </a:p>
          <a:p>
            <a:pPr>
              <a:spcBef>
                <a:spcPct val="0"/>
              </a:spcBef>
              <a:buFontTx/>
              <a:buNone/>
            </a:pPr>
            <a:r>
              <a:rPr lang="he-IL" altLang="en-US" sz="2400">
                <a:solidFill>
                  <a:srgbClr val="FF0000"/>
                </a:solidFill>
                <a:cs typeface="Arial" pitchFamily="34" charset="0"/>
              </a:rPr>
              <a:t>הסבר ליצירת סיסמה מופיע באתר "שרותי מידע לתלמידים".</a:t>
            </a:r>
            <a:endParaRPr lang="en-US" altLang="en-US" sz="2400">
              <a:solidFill>
                <a:srgbClr val="FF0000"/>
              </a:solidFill>
              <a:cs typeface="Arial" pitchFamily="34" charset="0"/>
            </a:endParaRPr>
          </a:p>
        </p:txBody>
      </p:sp>
    </p:spTree>
    <p:extLst>
      <p:ext uri="{BB962C8B-B14F-4D97-AF65-F5344CB8AC3E}">
        <p14:creationId xmlns:p14="http://schemas.microsoft.com/office/powerpoint/2010/main" val="353890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187450" y="468313"/>
            <a:ext cx="6616700" cy="474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600"/>
              </a:spcBef>
              <a:buFontTx/>
              <a:buNone/>
            </a:pPr>
            <a:r>
              <a:rPr lang="he-IL" altLang="he-IL" sz="1800" b="1">
                <a:latin typeface="Arial" pitchFamily="34" charset="0"/>
                <a:cs typeface="Arial" pitchFamily="34" charset="0"/>
              </a:rPr>
              <a:t>רווית ויתקין </a:t>
            </a:r>
            <a:r>
              <a:rPr lang="he-IL" altLang="he-IL" sz="1800">
                <a:latin typeface="Arial" pitchFamily="34" charset="0"/>
                <a:cs typeface="Arial" pitchFamily="34" charset="0"/>
              </a:rPr>
              <a:t>–  סגנית ראש מנהל לתלמידים והוראה</a:t>
            </a:r>
            <a:r>
              <a:rPr lang="he-IL" altLang="he-IL" sz="1800" b="1">
                <a:latin typeface="Arial" pitchFamily="34" charset="0"/>
                <a:cs typeface="Arial" pitchFamily="34" charset="0"/>
              </a:rPr>
              <a:t>	 </a:t>
            </a:r>
            <a:r>
              <a:rPr lang="en-US" altLang="he-IL" sz="1800" b="1">
                <a:latin typeface="Arial" pitchFamily="34" charset="0"/>
                <a:cs typeface="Arial" pitchFamily="34" charset="0"/>
              </a:rPr>
              <a:t/>
            </a:r>
            <a:br>
              <a:rPr lang="en-US" altLang="he-IL" sz="1800" b="1">
                <a:latin typeface="Arial" pitchFamily="34" charset="0"/>
                <a:cs typeface="Arial" pitchFamily="34" charset="0"/>
              </a:rPr>
            </a:br>
            <a:r>
              <a:rPr lang="he-IL" altLang="he-IL" sz="1800" b="1">
                <a:latin typeface="Arial" pitchFamily="34" charset="0"/>
                <a:cs typeface="Arial" pitchFamily="34" charset="0"/>
              </a:rPr>
              <a:t>	</a:t>
            </a:r>
            <a:r>
              <a:rPr lang="en-US" altLang="he-IL" sz="1800">
                <a:latin typeface="Arial" pitchFamily="34" charset="0"/>
                <a:cs typeface="Arial" pitchFamily="34" charset="0"/>
              </a:rPr>
              <a:t>03-640-5852</a:t>
            </a:r>
            <a:r>
              <a:rPr lang="he-IL" altLang="he-IL" sz="1800">
                <a:latin typeface="Arial" pitchFamily="34" charset="0"/>
                <a:cs typeface="Arial" pitchFamily="34" charset="0"/>
              </a:rPr>
              <a:t>    </a:t>
            </a:r>
            <a:r>
              <a:rPr lang="en-US" altLang="he-IL" sz="1800">
                <a:latin typeface="Arial" pitchFamily="34" charset="0"/>
                <a:cs typeface="Arial" pitchFamily="34" charset="0"/>
              </a:rPr>
              <a:t>Ravitv@tauex.tau.ac.il</a:t>
            </a:r>
            <a:endParaRPr lang="he-IL" altLang="he-IL" sz="1800">
              <a:latin typeface="Arial" pitchFamily="34" charset="0"/>
              <a:cs typeface="Arial" pitchFamily="34" charset="0"/>
            </a:endParaRPr>
          </a:p>
          <a:p>
            <a:pPr>
              <a:lnSpc>
                <a:spcPts val="3000"/>
              </a:lnSpc>
              <a:spcBef>
                <a:spcPts val="600"/>
              </a:spcBef>
              <a:buFontTx/>
              <a:buNone/>
            </a:pPr>
            <a:r>
              <a:rPr lang="he-IL" altLang="he-IL" sz="1800" b="1">
                <a:latin typeface="Arial" pitchFamily="34" charset="0"/>
                <a:cs typeface="Arial" pitchFamily="34" charset="0"/>
              </a:rPr>
              <a:t>מזל חזקיה</a:t>
            </a:r>
            <a:r>
              <a:rPr lang="he-IL" altLang="he-IL" sz="1800">
                <a:latin typeface="Arial" pitchFamily="34" charset="0"/>
                <a:cs typeface="Arial" pitchFamily="34" charset="0"/>
              </a:rPr>
              <a:t> – עורכת הידיעון, רישום לקורסים ומערכת שעות         </a:t>
            </a:r>
            <a:r>
              <a:rPr lang="en-US" altLang="he-IL" sz="1800">
                <a:latin typeface="Arial" pitchFamily="34" charset="0"/>
                <a:cs typeface="Arial" pitchFamily="34" charset="0"/>
              </a:rPr>
              <a:t>  </a:t>
            </a:r>
            <a:r>
              <a:rPr lang="en-US" altLang="he-IL" sz="1800">
                <a:cs typeface="Arial" pitchFamily="34" charset="0"/>
              </a:rPr>
              <a:t>  </a:t>
            </a:r>
            <a:r>
              <a:rPr lang="he-IL" altLang="he-IL" sz="1800">
                <a:cs typeface="Arial" pitchFamily="34" charset="0"/>
              </a:rPr>
              <a:t>	</a:t>
            </a:r>
          </a:p>
          <a:p>
            <a:pPr>
              <a:lnSpc>
                <a:spcPts val="3000"/>
              </a:lnSpc>
              <a:spcBef>
                <a:spcPct val="0"/>
              </a:spcBef>
              <a:spcAft>
                <a:spcPts val="300"/>
              </a:spcAft>
              <a:buFontTx/>
              <a:buNone/>
            </a:pPr>
            <a:r>
              <a:rPr lang="he-IL" altLang="he-IL" sz="1800">
                <a:cs typeface="Arial" pitchFamily="34" charset="0"/>
              </a:rPr>
              <a:t>	</a:t>
            </a:r>
            <a:r>
              <a:rPr lang="en-US" altLang="he-IL" sz="1800">
                <a:latin typeface="Arial" pitchFamily="34" charset="0"/>
                <a:cs typeface="Arial" pitchFamily="34" charset="0"/>
              </a:rPr>
              <a:t>03-640-9802</a:t>
            </a:r>
            <a:r>
              <a:rPr lang="he-IL" altLang="he-IL" sz="1800">
                <a:latin typeface="Arial" pitchFamily="34" charset="0"/>
                <a:cs typeface="Arial" pitchFamily="34" charset="0"/>
              </a:rPr>
              <a:t>    </a:t>
            </a:r>
            <a:r>
              <a:rPr lang="en-US" altLang="he-IL" sz="1800">
                <a:latin typeface="Arial" pitchFamily="34" charset="0"/>
                <a:cs typeface="Arial" pitchFamily="34" charset="0"/>
              </a:rPr>
              <a:t>Mazalh@tauex.tau.ac.il</a:t>
            </a:r>
            <a:r>
              <a:rPr lang="en-US" altLang="he-IL" sz="1800">
                <a:cs typeface="Arial" pitchFamily="34" charset="0"/>
              </a:rPr>
              <a:t>	</a:t>
            </a:r>
            <a:endParaRPr lang="he-IL" altLang="he-IL" sz="1800">
              <a:latin typeface="Arial" pitchFamily="34" charset="0"/>
              <a:cs typeface="Arial" pitchFamily="34" charset="0"/>
            </a:endParaRPr>
          </a:p>
          <a:p>
            <a:pPr>
              <a:lnSpc>
                <a:spcPts val="3000"/>
              </a:lnSpc>
              <a:spcBef>
                <a:spcPts val="600"/>
              </a:spcBef>
              <a:buFontTx/>
              <a:buNone/>
            </a:pPr>
            <a:r>
              <a:rPr lang="he-IL" altLang="he-IL" sz="1800" b="1">
                <a:latin typeface="Arial" pitchFamily="34" charset="0"/>
                <a:cs typeface="Arial" pitchFamily="34" charset="0"/>
              </a:rPr>
              <a:t>רביד גבריאל</a:t>
            </a:r>
            <a:r>
              <a:rPr lang="he-IL" altLang="he-IL" sz="1800">
                <a:latin typeface="Arial" pitchFamily="34" charset="0"/>
                <a:cs typeface="Arial" pitchFamily="34" charset="0"/>
              </a:rPr>
              <a:t> – בחינות, לקויי למידה ופטורים, זכאות לתואר</a:t>
            </a:r>
            <a:r>
              <a:rPr lang="he-IL" altLang="he-IL" sz="1800">
                <a:cs typeface="Arial" pitchFamily="34" charset="0"/>
              </a:rPr>
              <a:t>    </a:t>
            </a:r>
            <a:r>
              <a:rPr lang="en-US" altLang="he-IL" sz="1800">
                <a:cs typeface="Arial" pitchFamily="34" charset="0"/>
              </a:rPr>
              <a:t/>
            </a:r>
            <a:br>
              <a:rPr lang="en-US" altLang="he-IL" sz="1800">
                <a:cs typeface="Arial" pitchFamily="34" charset="0"/>
              </a:rPr>
            </a:br>
            <a:r>
              <a:rPr lang="he-IL" altLang="he-IL" sz="1800">
                <a:cs typeface="Arial" pitchFamily="34" charset="0"/>
              </a:rPr>
              <a:t>	</a:t>
            </a:r>
            <a:r>
              <a:rPr lang="he-IL" altLang="he-IL" sz="1800">
                <a:latin typeface="Arial" pitchFamily="34" charset="0"/>
                <a:cs typeface="Arial" pitchFamily="34" charset="0"/>
              </a:rPr>
              <a:t>03-640-9803    </a:t>
            </a:r>
            <a:r>
              <a:rPr lang="en-US" altLang="he-IL" sz="1800">
                <a:latin typeface="Arial" pitchFamily="34" charset="0"/>
                <a:cs typeface="Arial" pitchFamily="34" charset="0"/>
              </a:rPr>
              <a:t>Ravidg@tauex.tau.ac.il</a:t>
            </a:r>
            <a:endParaRPr lang="he-IL" altLang="he-IL" sz="1800">
              <a:latin typeface="Arial" pitchFamily="34" charset="0"/>
              <a:cs typeface="Arial" pitchFamily="34" charset="0"/>
            </a:endParaRPr>
          </a:p>
          <a:p>
            <a:pPr>
              <a:lnSpc>
                <a:spcPts val="3000"/>
              </a:lnSpc>
              <a:spcBef>
                <a:spcPts val="600"/>
              </a:spcBef>
              <a:buFontTx/>
              <a:buNone/>
            </a:pPr>
            <a:r>
              <a:rPr lang="he-IL" altLang="he-IL" sz="1800" b="1">
                <a:latin typeface="Arial" pitchFamily="34" charset="0"/>
                <a:cs typeface="Arial" pitchFamily="34" charset="0"/>
              </a:rPr>
              <a:t>חגית רונן ויצמן</a:t>
            </a:r>
            <a:r>
              <a:rPr lang="he-IL" altLang="he-IL" sz="1800">
                <a:latin typeface="Arial" pitchFamily="34" charset="0"/>
                <a:cs typeface="Arial" pitchFamily="34" charset="0"/>
              </a:rPr>
              <a:t> –</a:t>
            </a:r>
            <a:r>
              <a:rPr lang="en-US" altLang="he-IL" sz="1800">
                <a:latin typeface="Arial" pitchFamily="34" charset="0"/>
                <a:cs typeface="Arial" pitchFamily="34" charset="0"/>
              </a:rPr>
              <a:t> </a:t>
            </a:r>
            <a:r>
              <a:rPr lang="he-IL" altLang="he-IL" sz="1800">
                <a:latin typeface="Arial" pitchFamily="34" charset="0"/>
                <a:cs typeface="Arial" pitchFamily="34" charset="0"/>
              </a:rPr>
              <a:t>ציונים, אישורי לימודים וגיליונות ציונים</a:t>
            </a:r>
            <a:r>
              <a:rPr lang="en-US" altLang="he-IL" sz="1800">
                <a:latin typeface="Arial" pitchFamily="34" charset="0"/>
                <a:cs typeface="Arial" pitchFamily="34" charset="0"/>
              </a:rPr>
              <a:t/>
            </a:r>
            <a:br>
              <a:rPr lang="en-US" altLang="he-IL" sz="1800">
                <a:latin typeface="Arial" pitchFamily="34" charset="0"/>
                <a:cs typeface="Arial" pitchFamily="34" charset="0"/>
              </a:rPr>
            </a:br>
            <a:r>
              <a:rPr lang="en-US" altLang="he-IL" sz="1800">
                <a:cs typeface="Arial" pitchFamily="34" charset="0"/>
              </a:rPr>
              <a:t>       </a:t>
            </a:r>
            <a:r>
              <a:rPr lang="en-US" altLang="he-IL" sz="1800">
                <a:latin typeface="Arial" pitchFamily="34" charset="0"/>
                <a:cs typeface="Arial" pitchFamily="34" charset="0"/>
              </a:rPr>
              <a:t>  </a:t>
            </a:r>
            <a:r>
              <a:rPr lang="he-IL" altLang="he-IL" sz="1800">
                <a:latin typeface="Arial" pitchFamily="34" charset="0"/>
                <a:cs typeface="Arial" pitchFamily="34" charset="0"/>
              </a:rPr>
              <a:t>  </a:t>
            </a:r>
            <a:r>
              <a:rPr lang="en-US" altLang="he-IL" sz="1800">
                <a:latin typeface="Arial" pitchFamily="34" charset="0"/>
                <a:cs typeface="Arial" pitchFamily="34" charset="0"/>
              </a:rPr>
              <a:t>	03-640-7177</a:t>
            </a:r>
            <a:r>
              <a:rPr lang="he-IL" altLang="he-IL" sz="1800">
                <a:latin typeface="Arial" pitchFamily="34" charset="0"/>
                <a:cs typeface="Arial" pitchFamily="34" charset="0"/>
              </a:rPr>
              <a:t>    </a:t>
            </a:r>
            <a:r>
              <a:rPr lang="en-US" altLang="he-IL" sz="1800">
                <a:latin typeface="Arial" pitchFamily="34" charset="0"/>
                <a:cs typeface="Arial" pitchFamily="34" charset="0"/>
              </a:rPr>
              <a:t>Hagitrw@tauex.tau.ac.il</a:t>
            </a:r>
            <a:r>
              <a:rPr lang="he-IL" altLang="he-IL" sz="1800">
                <a:latin typeface="Arial" pitchFamily="34" charset="0"/>
                <a:cs typeface="Arial" pitchFamily="34" charset="0"/>
              </a:rPr>
              <a:t> </a:t>
            </a:r>
            <a:endParaRPr lang="en-US" altLang="he-IL" sz="1800">
              <a:latin typeface="Arial" pitchFamily="34" charset="0"/>
              <a:cs typeface="Arial" pitchFamily="34" charset="0"/>
            </a:endParaRPr>
          </a:p>
          <a:p>
            <a:pPr>
              <a:lnSpc>
                <a:spcPts val="3000"/>
              </a:lnSpc>
              <a:spcBef>
                <a:spcPts val="600"/>
              </a:spcBef>
              <a:buFontTx/>
              <a:buNone/>
            </a:pPr>
            <a:r>
              <a:rPr lang="he-IL" altLang="he-IL" sz="1800" b="1">
                <a:latin typeface="Arial" pitchFamily="34" charset="0"/>
                <a:cs typeface="Arial" pitchFamily="34" charset="0"/>
              </a:rPr>
              <a:t>רינה לבנון</a:t>
            </a:r>
            <a:r>
              <a:rPr lang="he-IL" altLang="he-IL" sz="1800">
                <a:latin typeface="Arial" pitchFamily="34" charset="0"/>
                <a:cs typeface="Arial" pitchFamily="34" charset="0"/>
              </a:rPr>
              <a:t> –</a:t>
            </a:r>
            <a:r>
              <a:rPr lang="en-US" altLang="he-IL" sz="1800">
                <a:latin typeface="Arial" pitchFamily="34" charset="0"/>
                <a:cs typeface="Arial" pitchFamily="34" charset="0"/>
              </a:rPr>
              <a:t> </a:t>
            </a:r>
            <a:r>
              <a:rPr lang="he-IL" altLang="he-IL" sz="1800">
                <a:latin typeface="Arial" pitchFamily="34" charset="0"/>
                <a:cs typeface="Arial" pitchFamily="34" charset="0"/>
              </a:rPr>
              <a:t>קבלת מועמדים, ועדת הוראה, חטיבה / הקבץ במדעי הרוח</a:t>
            </a:r>
            <a:r>
              <a:rPr lang="en-US" altLang="he-IL" sz="1800">
                <a:latin typeface="Arial" pitchFamily="34" charset="0"/>
                <a:cs typeface="Arial" pitchFamily="34" charset="0"/>
              </a:rPr>
              <a:t/>
            </a:r>
            <a:br>
              <a:rPr lang="en-US" altLang="he-IL" sz="1800">
                <a:latin typeface="Arial" pitchFamily="34" charset="0"/>
                <a:cs typeface="Arial" pitchFamily="34" charset="0"/>
              </a:rPr>
            </a:br>
            <a:r>
              <a:rPr lang="en-US" altLang="he-IL" sz="1800">
                <a:cs typeface="Arial" pitchFamily="34" charset="0"/>
              </a:rPr>
              <a:t>       </a:t>
            </a:r>
            <a:r>
              <a:rPr lang="en-US" altLang="he-IL" sz="1800">
                <a:latin typeface="Arial" pitchFamily="34" charset="0"/>
                <a:cs typeface="Arial" pitchFamily="34" charset="0"/>
              </a:rPr>
              <a:t>  </a:t>
            </a:r>
            <a:r>
              <a:rPr lang="he-IL" altLang="he-IL" sz="1800">
                <a:latin typeface="Arial" pitchFamily="34" charset="0"/>
                <a:cs typeface="Arial" pitchFamily="34" charset="0"/>
              </a:rPr>
              <a:t>      </a:t>
            </a:r>
            <a:r>
              <a:rPr lang="en-US" altLang="he-IL" sz="1800">
                <a:latin typeface="Arial" pitchFamily="34" charset="0"/>
                <a:cs typeface="Arial" pitchFamily="34" charset="0"/>
              </a:rPr>
              <a:t>073-380-4723</a:t>
            </a:r>
            <a:r>
              <a:rPr lang="he-IL" altLang="he-IL" sz="1800">
                <a:latin typeface="Arial" pitchFamily="34" charset="0"/>
                <a:cs typeface="Arial" pitchFamily="34" charset="0"/>
              </a:rPr>
              <a:t> </a:t>
            </a:r>
            <a:r>
              <a:rPr lang="he-IL" altLang="he-IL" sz="1800">
                <a:cs typeface="Arial" pitchFamily="34" charset="0"/>
              </a:rPr>
              <a:t> </a:t>
            </a:r>
            <a:r>
              <a:rPr lang="en-US" altLang="he-IL" sz="1800">
                <a:latin typeface="Arial" pitchFamily="34" charset="0"/>
                <a:cs typeface="Arial" pitchFamily="34" charset="0"/>
              </a:rPr>
              <a:t>rinalevanon@tauex.tau.ac.il</a:t>
            </a:r>
            <a:r>
              <a:rPr lang="he-IL" altLang="he-IL" sz="1800">
                <a:latin typeface="Arial" pitchFamily="34" charset="0"/>
                <a:cs typeface="Arial" pitchFamily="34" charset="0"/>
              </a:rPr>
              <a:t> </a:t>
            </a:r>
            <a:endParaRPr lang="en-US" altLang="he-IL" sz="1800" b="1">
              <a:cs typeface="Arial" pitchFamily="34" charset="0"/>
            </a:endParaRPr>
          </a:p>
          <a:p>
            <a:pPr>
              <a:lnSpc>
                <a:spcPts val="3000"/>
              </a:lnSpc>
              <a:spcBef>
                <a:spcPts val="600"/>
              </a:spcBef>
              <a:buFontTx/>
              <a:buNone/>
            </a:pPr>
            <a:endParaRPr lang="en-US" altLang="he-IL" sz="1800" b="1">
              <a:cs typeface="Arial" pitchFamily="34" charset="0"/>
            </a:endParaRPr>
          </a:p>
        </p:txBody>
      </p:sp>
      <p:sp>
        <p:nvSpPr>
          <p:cNvPr id="3075" name="Rectangle 5"/>
          <p:cNvSpPr>
            <a:spLocks noChangeArrowheads="1"/>
          </p:cNvSpPr>
          <p:nvPr/>
        </p:nvSpPr>
        <p:spPr bwMode="auto">
          <a:xfrm>
            <a:off x="2130425" y="-1588"/>
            <a:ext cx="488315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a:latin typeface="Arial" pitchFamily="34" charset="0"/>
                <a:cs typeface="Arial" pitchFamily="34" charset="0"/>
              </a:rPr>
              <a:t>מזכירות הסטודנטים תואר ראשון</a:t>
            </a:r>
            <a:endParaRPr lang="en-US" altLang="en-US" sz="2800" b="1" u="sng">
              <a:latin typeface="Arial" pitchFamily="34" charset="0"/>
              <a:cs typeface="Arial" pitchFamily="34" charset="0"/>
            </a:endParaRPr>
          </a:p>
        </p:txBody>
      </p:sp>
      <p:sp>
        <p:nvSpPr>
          <p:cNvPr id="3076" name="Text Box 5"/>
          <p:cNvSpPr txBox="1">
            <a:spLocks noChangeArrowheads="1"/>
          </p:cNvSpPr>
          <p:nvPr/>
        </p:nvSpPr>
        <p:spPr bwMode="auto">
          <a:xfrm>
            <a:off x="1325563" y="5591175"/>
            <a:ext cx="6478587" cy="862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ct val="0"/>
              </a:spcBef>
              <a:buFontTx/>
              <a:buNone/>
            </a:pPr>
            <a:r>
              <a:rPr lang="he-IL" altLang="he-IL" sz="1800" b="1">
                <a:latin typeface="Arial" pitchFamily="34" charset="0"/>
                <a:cs typeface="Arial" pitchFamily="34" charset="0"/>
              </a:rPr>
              <a:t>פרופ' עדי אבני – יועץ תכנית לימודים – מורחב / דו-חוגי </a:t>
            </a:r>
            <a:r>
              <a:rPr lang="he-IL" altLang="he-IL" sz="1800" b="1">
                <a:solidFill>
                  <a:srgbClr val="FF0000"/>
                </a:solidFill>
                <a:latin typeface="Arial" pitchFamily="34" charset="0"/>
                <a:cs typeface="Arial" pitchFamily="34" charset="0"/>
              </a:rPr>
              <a:t>(שנים ב'-ג') </a:t>
            </a:r>
            <a:r>
              <a:rPr lang="en-US" altLang="he-IL" sz="1800" b="1">
                <a:latin typeface="Arial" pitchFamily="34" charset="0"/>
                <a:cs typeface="Arial" pitchFamily="34" charset="0"/>
              </a:rPr>
              <a:t/>
            </a:r>
            <a:br>
              <a:rPr lang="en-US" altLang="he-IL" sz="1800" b="1">
                <a:latin typeface="Arial" pitchFamily="34" charset="0"/>
                <a:cs typeface="Arial" pitchFamily="34" charset="0"/>
              </a:rPr>
            </a:br>
            <a:r>
              <a:rPr lang="he-IL" altLang="he-IL" sz="1800" b="1">
                <a:latin typeface="Arial" pitchFamily="34" charset="0"/>
                <a:cs typeface="Arial" pitchFamily="34" charset="0"/>
              </a:rPr>
              <a:t>	</a:t>
            </a:r>
            <a:r>
              <a:rPr lang="he-IL" altLang="he-IL" sz="1800">
                <a:latin typeface="Arial" pitchFamily="34" charset="0"/>
                <a:cs typeface="Arial" pitchFamily="34" charset="0"/>
              </a:rPr>
              <a:t>טל:  </a:t>
            </a:r>
            <a:r>
              <a:rPr lang="en-US" altLang="he-IL" sz="1800">
                <a:latin typeface="Arial" pitchFamily="34" charset="0"/>
                <a:cs typeface="Arial" pitchFamily="34" charset="0"/>
              </a:rPr>
              <a:t>640-5823</a:t>
            </a:r>
            <a:r>
              <a:rPr lang="he-IL" altLang="he-IL" sz="1800">
                <a:latin typeface="Arial" pitchFamily="34" charset="0"/>
                <a:cs typeface="Arial" pitchFamily="34" charset="0"/>
              </a:rPr>
              <a:t>   מייל:      </a:t>
            </a:r>
            <a:r>
              <a:rPr lang="en-US" altLang="he-IL" sz="1800">
                <a:latin typeface="Arial" pitchFamily="34" charset="0"/>
                <a:cs typeface="Arial" pitchFamily="34" charset="0"/>
              </a:rPr>
              <a:t>lpavni@post.tau.ac.il</a:t>
            </a:r>
            <a:endParaRPr lang="he-IL" altLang="he-IL" sz="1800">
              <a:latin typeface="Arial" pitchFamily="34" charset="0"/>
              <a:cs typeface="Arial" pitchFamily="34" charset="0"/>
            </a:endParaRPr>
          </a:p>
        </p:txBody>
      </p:sp>
      <p:sp>
        <p:nvSpPr>
          <p:cNvPr id="3077" name="Rectangle 5"/>
          <p:cNvSpPr>
            <a:spLocks noChangeArrowheads="1"/>
          </p:cNvSpPr>
          <p:nvPr/>
        </p:nvSpPr>
        <p:spPr bwMode="auto">
          <a:xfrm>
            <a:off x="3629025" y="5065713"/>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a:latin typeface="Arial" pitchFamily="34" charset="0"/>
                <a:cs typeface="Arial" pitchFamily="34" charset="0"/>
              </a:rPr>
              <a:t>ייעוץ אקדמי</a:t>
            </a:r>
            <a:endParaRPr lang="en-US" altLang="en-US" sz="2800" b="1" u="sng">
              <a:latin typeface="Arial" pitchFamily="34" charset="0"/>
              <a:cs typeface="Arial" pitchFamily="34" charset="0"/>
            </a:endParaRPr>
          </a:p>
        </p:txBody>
      </p:sp>
    </p:spTree>
    <p:extLst>
      <p:ext uri="{BB962C8B-B14F-4D97-AF65-F5344CB8AC3E}">
        <p14:creationId xmlns:p14="http://schemas.microsoft.com/office/powerpoint/2010/main" val="2685189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9750" y="1700213"/>
            <a:ext cx="813593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100"/>
              </a:lnSpc>
              <a:spcBef>
                <a:spcPct val="0"/>
              </a:spcBef>
            </a:pPr>
            <a:r>
              <a:rPr lang="he-IL" altLang="en-US" sz="2800">
                <a:latin typeface="Arial" pitchFamily="34" charset="0"/>
                <a:cs typeface="Arial" pitchFamily="34" charset="0"/>
              </a:rPr>
              <a:t>לפני הכניסה למערכת יש להכין רשימה של הקורסים</a:t>
            </a:r>
            <a:r>
              <a:rPr lang="en-US" altLang="en-US" sz="2800">
                <a:latin typeface="Arial" pitchFamily="34" charset="0"/>
                <a:cs typeface="Arial" pitchFamily="34" charset="0"/>
              </a:rPr>
              <a:t/>
            </a:r>
            <a:br>
              <a:rPr lang="en-US" altLang="en-US" sz="2800">
                <a:latin typeface="Arial" pitchFamily="34" charset="0"/>
                <a:cs typeface="Arial" pitchFamily="34" charset="0"/>
              </a:rPr>
            </a:br>
            <a:r>
              <a:rPr lang="he-IL" altLang="en-US" sz="2800">
                <a:latin typeface="Arial" pitchFamily="34" charset="0"/>
                <a:cs typeface="Arial" pitchFamily="34" charset="0"/>
              </a:rPr>
              <a:t>והקבוצות בסדר עדיפות יורד.</a:t>
            </a:r>
          </a:p>
        </p:txBody>
      </p:sp>
      <p:sp>
        <p:nvSpPr>
          <p:cNvPr id="18436" name="Text Box 10"/>
          <p:cNvSpPr txBox="1">
            <a:spLocks noChangeArrowheads="1"/>
          </p:cNvSpPr>
          <p:nvPr/>
        </p:nvSpPr>
        <p:spPr bwMode="auto">
          <a:xfrm>
            <a:off x="504825" y="3140075"/>
            <a:ext cx="817086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100"/>
              </a:lnSpc>
              <a:spcBef>
                <a:spcPct val="0"/>
              </a:spcBef>
            </a:pPr>
            <a:r>
              <a:rPr lang="he-IL" altLang="en-US" sz="2800">
                <a:latin typeface="Arial" pitchFamily="34" charset="0"/>
                <a:cs typeface="Arial" pitchFamily="34" charset="0"/>
              </a:rPr>
              <a:t>אין חשיבות למועד הקלדת הנתונים בתוך כל מקצה:</a:t>
            </a:r>
            <a:r>
              <a:rPr lang="en-US" altLang="en-US" sz="2800">
                <a:latin typeface="Arial" pitchFamily="34" charset="0"/>
                <a:cs typeface="Arial" pitchFamily="34" charset="0"/>
              </a:rPr>
              <a:t/>
            </a:r>
            <a:br>
              <a:rPr lang="en-US" altLang="en-US" sz="2800">
                <a:latin typeface="Arial" pitchFamily="34" charset="0"/>
                <a:cs typeface="Arial" pitchFamily="34" charset="0"/>
              </a:rPr>
            </a:br>
            <a:r>
              <a:rPr lang="he-IL" altLang="en-US" sz="2800">
                <a:latin typeface="Arial" pitchFamily="34" charset="0"/>
                <a:cs typeface="Arial" pitchFamily="34" charset="0"/>
              </a:rPr>
              <a:t> הנתונים מעובדים רק בסיום מועד המקצה. </a:t>
            </a:r>
          </a:p>
          <a:p>
            <a:pPr>
              <a:lnSpc>
                <a:spcPts val="4100"/>
              </a:lnSpc>
              <a:spcBef>
                <a:spcPct val="0"/>
              </a:spcBef>
            </a:pPr>
            <a:endParaRPr lang="he-IL" altLang="en-US" sz="2800">
              <a:latin typeface="Arial" pitchFamily="34" charset="0"/>
              <a:cs typeface="Arial" pitchFamily="34" charset="0"/>
            </a:endParaRPr>
          </a:p>
          <a:p>
            <a:pPr>
              <a:lnSpc>
                <a:spcPts val="4100"/>
              </a:lnSpc>
              <a:spcBef>
                <a:spcPct val="0"/>
              </a:spcBef>
            </a:pPr>
            <a:endParaRPr lang="he-IL" altLang="en-US" sz="2800">
              <a:latin typeface="Arial" pitchFamily="34" charset="0"/>
              <a:cs typeface="Arial" pitchFamily="34" charset="0"/>
            </a:endParaRPr>
          </a:p>
        </p:txBody>
      </p:sp>
      <p:sp>
        <p:nvSpPr>
          <p:cNvPr id="19460" name="Text Box 2"/>
          <p:cNvSpPr txBox="1">
            <a:spLocks noChangeArrowheads="1"/>
          </p:cNvSpPr>
          <p:nvPr/>
        </p:nvSpPr>
        <p:spPr bwMode="auto">
          <a:xfrm>
            <a:off x="107950" y="755650"/>
            <a:ext cx="88915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חשוב</a:t>
            </a:r>
          </a:p>
        </p:txBody>
      </p:sp>
      <p:sp>
        <p:nvSpPr>
          <p:cNvPr id="19461"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
        <p:nvSpPr>
          <p:cNvPr id="6" name="Text Box 9"/>
          <p:cNvSpPr txBox="1">
            <a:spLocks noChangeArrowheads="1"/>
          </p:cNvSpPr>
          <p:nvPr/>
        </p:nvSpPr>
        <p:spPr bwMode="auto">
          <a:xfrm>
            <a:off x="993775" y="4581525"/>
            <a:ext cx="770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just" eaLnBrk="1" hangingPunct="1">
              <a:lnSpc>
                <a:spcPts val="3800"/>
              </a:lnSpc>
              <a:spcBef>
                <a:spcPct val="0"/>
              </a:spcBef>
            </a:pPr>
            <a:r>
              <a:rPr lang="he-IL" altLang="he-IL" sz="2800">
                <a:latin typeface="Arial" pitchFamily="34" charset="0"/>
                <a:cs typeface="Arial" pitchFamily="34" charset="0"/>
              </a:rPr>
              <a:t>ניתן להשתתף במקצה הראשון ולשנות במקצה השני (מקבלים נק' מחדש)</a:t>
            </a:r>
          </a:p>
        </p:txBody>
      </p:sp>
    </p:spTree>
    <p:extLst>
      <p:ext uri="{BB962C8B-B14F-4D97-AF65-F5344CB8AC3E}">
        <p14:creationId xmlns:p14="http://schemas.microsoft.com/office/powerpoint/2010/main" val="53518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37483" y="1412875"/>
            <a:ext cx="775885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pPr>
            <a:r>
              <a:rPr lang="he-IL" altLang="en-US" sz="2800" dirty="0">
                <a:latin typeface="Arial" pitchFamily="34" charset="0"/>
                <a:cs typeface="Arial" pitchFamily="34" charset="0"/>
              </a:rPr>
              <a:t> לרשות תלמידי שנה ב’ במסלול </a:t>
            </a:r>
            <a:r>
              <a:rPr lang="he-IL" altLang="en-US" sz="2800" dirty="0" smtClean="0">
                <a:latin typeface="Arial" pitchFamily="34" charset="0"/>
                <a:cs typeface="Arial" pitchFamily="34" charset="0"/>
              </a:rPr>
              <a:t>הדו-חוגי </a:t>
            </a:r>
            <a:r>
              <a:rPr lang="en-US" altLang="en-US" sz="2800" dirty="0" smtClean="0">
                <a:solidFill>
                  <a:srgbClr val="FF0000"/>
                </a:solidFill>
                <a:latin typeface="Arial" pitchFamily="34" charset="0"/>
                <a:cs typeface="Arial" pitchFamily="34" charset="0"/>
              </a:rPr>
              <a:t>XXX</a:t>
            </a:r>
            <a:r>
              <a:rPr lang="he-IL" altLang="en-US" sz="2800" dirty="0" smtClean="0">
                <a:latin typeface="Arial" pitchFamily="34" charset="0"/>
                <a:cs typeface="Arial" pitchFamily="34" charset="0"/>
              </a:rPr>
              <a:t> </a:t>
            </a:r>
            <a:r>
              <a:rPr lang="he-IL" altLang="en-US" sz="2800" dirty="0">
                <a:latin typeface="Arial" pitchFamily="34" charset="0"/>
                <a:cs typeface="Arial" pitchFamily="34" charset="0"/>
              </a:rPr>
              <a:t>נקודות.</a:t>
            </a:r>
          </a:p>
          <a:p>
            <a:pPr>
              <a:lnSpc>
                <a:spcPct val="150000"/>
              </a:lnSpc>
              <a:spcBef>
                <a:spcPct val="0"/>
              </a:spcBef>
            </a:pPr>
            <a:r>
              <a:rPr lang="he-IL" altLang="en-US" sz="2800" dirty="0">
                <a:latin typeface="Arial" pitchFamily="34" charset="0"/>
                <a:cs typeface="Arial" pitchFamily="34" charset="0"/>
              </a:rPr>
              <a:t> בונוס אוטומטי לתלמידים שמלאו סקרי הוראה.</a:t>
            </a:r>
          </a:p>
          <a:p>
            <a:pPr>
              <a:lnSpc>
                <a:spcPct val="150000"/>
              </a:lnSpc>
              <a:spcBef>
                <a:spcPct val="0"/>
              </a:spcBef>
            </a:pPr>
            <a:r>
              <a:rPr lang="he-IL" altLang="en-US" sz="2800" dirty="0">
                <a:latin typeface="Arial" pitchFamily="34" charset="0"/>
                <a:cs typeface="Arial" pitchFamily="34" charset="0"/>
              </a:rPr>
              <a:t> בונוס עבור ממוצע משוקלל גבוה מ-85 בשנה א’:</a:t>
            </a:r>
          </a:p>
        </p:txBody>
      </p:sp>
      <p:sp>
        <p:nvSpPr>
          <p:cNvPr id="19459" name="Text Box 3"/>
          <p:cNvSpPr txBox="1">
            <a:spLocks noChangeArrowheads="1"/>
          </p:cNvSpPr>
          <p:nvPr/>
        </p:nvSpPr>
        <p:spPr bwMode="auto">
          <a:xfrm>
            <a:off x="1154113" y="3573463"/>
            <a:ext cx="7450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latin typeface="Arial" pitchFamily="34" charset="0"/>
                <a:cs typeface="Arial" pitchFamily="34" charset="0"/>
              </a:rPr>
              <a:t>[ההפרש החיובי בין הממוצע המשוקלל לבין 85] + 20</a:t>
            </a:r>
          </a:p>
        </p:txBody>
      </p:sp>
      <p:sp>
        <p:nvSpPr>
          <p:cNvPr id="19460" name="Text Box 4"/>
          <p:cNvSpPr txBox="1">
            <a:spLocks noChangeArrowheads="1"/>
          </p:cNvSpPr>
          <p:nvPr/>
        </p:nvSpPr>
        <p:spPr bwMode="auto">
          <a:xfrm>
            <a:off x="698500" y="4222750"/>
            <a:ext cx="7905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latin typeface="Arial" pitchFamily="34" charset="0"/>
                <a:cs typeface="Arial" pitchFamily="34" charset="0"/>
              </a:rPr>
              <a:t>לדוגמה: </a:t>
            </a:r>
          </a:p>
          <a:p>
            <a:pPr>
              <a:spcBef>
                <a:spcPct val="0"/>
              </a:spcBef>
              <a:buFontTx/>
              <a:buNone/>
            </a:pPr>
            <a:r>
              <a:rPr lang="he-IL" altLang="en-US" sz="2800">
                <a:latin typeface="Arial" pitchFamily="34" charset="0"/>
                <a:cs typeface="Arial" pitchFamily="34" charset="0"/>
              </a:rPr>
              <a:t>ממוצע 93 בשנה א’ יקנה בונוס של: </a:t>
            </a:r>
            <a:r>
              <a:rPr lang="en-US" altLang="en-US" sz="2800">
                <a:latin typeface="Arial" pitchFamily="34" charset="0"/>
                <a:cs typeface="Arial" pitchFamily="34" charset="0"/>
              </a:rPr>
              <a:t>20 + [93-85] = 28 </a:t>
            </a:r>
            <a:endParaRPr lang="he-IL" altLang="en-US" sz="2800">
              <a:latin typeface="Arial" pitchFamily="34" charset="0"/>
              <a:cs typeface="Arial" pitchFamily="34" charset="0"/>
            </a:endParaRPr>
          </a:p>
        </p:txBody>
      </p:sp>
      <p:sp>
        <p:nvSpPr>
          <p:cNvPr id="20485"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
        <p:nvSpPr>
          <p:cNvPr id="20486" name="Text Box 2"/>
          <p:cNvSpPr txBox="1">
            <a:spLocks noChangeArrowheads="1"/>
          </p:cNvSpPr>
          <p:nvPr/>
        </p:nvSpPr>
        <p:spPr bwMode="auto">
          <a:xfrm>
            <a:off x="3130550" y="755650"/>
            <a:ext cx="2881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מספר הנקודות</a:t>
            </a:r>
          </a:p>
        </p:txBody>
      </p:sp>
    </p:spTree>
    <p:extLst>
      <p:ext uri="{BB962C8B-B14F-4D97-AF65-F5344CB8AC3E}">
        <p14:creationId xmlns:p14="http://schemas.microsoft.com/office/powerpoint/2010/main" val="3944280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fade">
                                      <p:cBhvr>
                                        <p:cTn id="7" dur="500"/>
                                        <p:tgtEl>
                                          <p:spTgt spid="194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500"/>
                                        <p:tgtEl>
                                          <p:spTgt spid="1945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fade">
                                      <p:cBhvr>
                                        <p:cTn id="15" dur="500"/>
                                        <p:tgtEl>
                                          <p:spTgt spid="19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fade">
                                      <p:cBhvr>
                                        <p:cTn id="20"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1531938"/>
            <a:ext cx="88376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300"/>
              </a:lnSpc>
              <a:spcBef>
                <a:spcPct val="0"/>
              </a:spcBef>
            </a:pPr>
            <a:r>
              <a:rPr lang="he-IL" altLang="en-US" sz="2800">
                <a:latin typeface="Arial" pitchFamily="34" charset="0"/>
                <a:cs typeface="Arial" pitchFamily="34" charset="0"/>
              </a:rPr>
              <a:t> מערכת ה-</a:t>
            </a:r>
            <a:r>
              <a:rPr lang="en-US" altLang="en-US" sz="2800">
                <a:latin typeface="Arial" pitchFamily="34" charset="0"/>
                <a:cs typeface="Arial" pitchFamily="34" charset="0"/>
              </a:rPr>
              <a:t>Bidding</a:t>
            </a:r>
            <a:r>
              <a:rPr lang="he-IL" altLang="en-US" sz="2800">
                <a:latin typeface="Arial" pitchFamily="34" charset="0"/>
                <a:cs typeface="Arial" pitchFamily="34" charset="0"/>
              </a:rPr>
              <a:t> היא אישית: לכל תלמיד רשימת קורסים</a:t>
            </a:r>
            <a:r>
              <a:rPr lang="en-US" altLang="en-US" sz="2800">
                <a:latin typeface="Arial" pitchFamily="34" charset="0"/>
                <a:cs typeface="Arial" pitchFamily="34" charset="0"/>
              </a:rPr>
              <a:t/>
            </a:r>
            <a:br>
              <a:rPr lang="en-US" altLang="en-US" sz="2800">
                <a:latin typeface="Arial" pitchFamily="34" charset="0"/>
                <a:cs typeface="Arial" pitchFamily="34" charset="0"/>
              </a:rPr>
            </a:br>
            <a:r>
              <a:rPr lang="he-IL" altLang="en-US" sz="2800">
                <a:latin typeface="Arial" pitchFamily="34" charset="0"/>
                <a:cs typeface="Arial" pitchFamily="34" charset="0"/>
              </a:rPr>
              <a:t>  אליהם הוא רשאי להירשם, בהתאם למסלול בו הוא לומד.</a:t>
            </a:r>
          </a:p>
        </p:txBody>
      </p:sp>
      <p:sp>
        <p:nvSpPr>
          <p:cNvPr id="20483" name="Rectangle 6"/>
          <p:cNvSpPr>
            <a:spLocks noChangeArrowheads="1"/>
          </p:cNvSpPr>
          <p:nvPr/>
        </p:nvSpPr>
        <p:spPr bwMode="auto">
          <a:xfrm>
            <a:off x="179388" y="2652713"/>
            <a:ext cx="863441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300"/>
              </a:lnSpc>
              <a:spcBef>
                <a:spcPct val="0"/>
              </a:spcBef>
            </a:pPr>
            <a:r>
              <a:rPr lang="he-IL" altLang="en-US" sz="2800" dirty="0">
                <a:cs typeface="Arial" pitchFamily="34" charset="0"/>
              </a:rPr>
              <a:t> הקצאת הנקודות לקורסים וקבוצות תעשה בהתאם </a:t>
            </a:r>
            <a:r>
              <a:rPr lang="en-US" altLang="en-US" sz="2800" dirty="0">
                <a:cs typeface="Arial" pitchFamily="34" charset="0"/>
              </a:rPr>
              <a:t/>
            </a:r>
            <a:br>
              <a:rPr lang="en-US" altLang="en-US" sz="2800" dirty="0">
                <a:cs typeface="Arial" pitchFamily="34" charset="0"/>
              </a:rPr>
            </a:br>
            <a:r>
              <a:rPr lang="he-IL" altLang="en-US" sz="2800" dirty="0">
                <a:cs typeface="Arial" pitchFamily="34" charset="0"/>
              </a:rPr>
              <a:t>   להעדפה אישית</a:t>
            </a:r>
            <a:r>
              <a:rPr lang="en-US" altLang="en-US" sz="2800" dirty="0">
                <a:cs typeface="Arial" pitchFamily="34" charset="0"/>
              </a:rPr>
              <a:t>.</a:t>
            </a:r>
            <a:endParaRPr lang="he-IL" altLang="en-US" sz="2800" dirty="0">
              <a:cs typeface="Arial" pitchFamily="34" charset="0"/>
            </a:endParaRPr>
          </a:p>
          <a:p>
            <a:pPr>
              <a:lnSpc>
                <a:spcPts val="4300"/>
              </a:lnSpc>
              <a:spcBef>
                <a:spcPct val="0"/>
              </a:spcBef>
            </a:pPr>
            <a:r>
              <a:rPr lang="he-IL" altLang="en-US" sz="2800" dirty="0">
                <a:cs typeface="Arial" pitchFamily="34" charset="0"/>
              </a:rPr>
              <a:t> בקורס עם אופציות שונות (למשל </a:t>
            </a:r>
            <a:r>
              <a:rPr lang="he-IL" altLang="en-US" sz="2800" dirty="0" smtClean="0">
                <a:cs typeface="Arial" pitchFamily="34" charset="0"/>
              </a:rPr>
              <a:t>קורס מעבדה) </a:t>
            </a:r>
            <a:r>
              <a:rPr lang="he-IL" altLang="en-US" sz="2800" dirty="0">
                <a:cs typeface="Arial" pitchFamily="34" charset="0"/>
              </a:rPr>
              <a:t>- נותנים נקודות רק לקבוצה המועדפת, ואם לא מקבלים אותה – הנקודות מועברות אוטומטית לעדיפות הבאה. </a:t>
            </a:r>
          </a:p>
          <a:p>
            <a:pPr>
              <a:lnSpc>
                <a:spcPts val="4300"/>
              </a:lnSpc>
              <a:spcBef>
                <a:spcPct val="0"/>
              </a:spcBef>
            </a:pPr>
            <a:r>
              <a:rPr lang="he-IL" altLang="en-US" sz="2800" dirty="0">
                <a:latin typeface="Arial" pitchFamily="34" charset="0"/>
                <a:cs typeface="Arial" pitchFamily="34" charset="0"/>
              </a:rPr>
              <a:t> באתר ה- </a:t>
            </a:r>
            <a:r>
              <a:rPr lang="en-US" altLang="en-US" sz="2800" dirty="0">
                <a:latin typeface="Arial" pitchFamily="34" charset="0"/>
                <a:cs typeface="Arial" pitchFamily="34" charset="0"/>
              </a:rPr>
              <a:t>Bidding</a:t>
            </a:r>
            <a:r>
              <a:rPr lang="he-IL" altLang="he-IL" sz="2800" dirty="0">
                <a:latin typeface="Arial" pitchFamily="34" charset="0"/>
                <a:cs typeface="Arial" pitchFamily="34" charset="0"/>
              </a:rPr>
              <a:t> </a:t>
            </a:r>
            <a:r>
              <a:rPr lang="he-IL" altLang="en-US" sz="2800" dirty="0">
                <a:latin typeface="Arial" pitchFamily="34" charset="0"/>
                <a:cs typeface="Arial" pitchFamily="34" charset="0"/>
              </a:rPr>
              <a:t>מצויות “סטטיסטיקות רישום” של שנים קודמות שמציגות מה היה הניקוד המינימלי לקבלה בכל קורס.</a:t>
            </a:r>
          </a:p>
        </p:txBody>
      </p:sp>
      <p:sp>
        <p:nvSpPr>
          <p:cNvPr id="21508" name="Text Box 2"/>
          <p:cNvSpPr txBox="1">
            <a:spLocks noChangeArrowheads="1"/>
          </p:cNvSpPr>
          <p:nvPr/>
        </p:nvSpPr>
        <p:spPr bwMode="auto">
          <a:xfrm>
            <a:off x="2339975" y="765175"/>
            <a:ext cx="446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הקצאת נקודות לקורסים</a:t>
            </a:r>
          </a:p>
        </p:txBody>
      </p:sp>
      <p:sp>
        <p:nvSpPr>
          <p:cNvPr id="21509"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Tree>
    <p:extLst>
      <p:ext uri="{BB962C8B-B14F-4D97-AF65-F5344CB8AC3E}">
        <p14:creationId xmlns:p14="http://schemas.microsoft.com/office/powerpoint/2010/main" val="280959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30698" t="21973" r="9715" b="15733"/>
          <a:stretch>
            <a:fillRect/>
          </a:stretch>
        </p:blipFill>
        <p:spPr bwMode="auto">
          <a:xfrm>
            <a:off x="0" y="692150"/>
            <a:ext cx="914400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4"/>
          <p:cNvSpPr>
            <a:spLocks/>
          </p:cNvSpPr>
          <p:nvPr/>
        </p:nvSpPr>
        <p:spPr bwMode="auto">
          <a:xfrm>
            <a:off x="8604250" y="2349500"/>
            <a:ext cx="76200" cy="457200"/>
          </a:xfrm>
          <a:prstGeom prst="rightBrace">
            <a:avLst>
              <a:gd name="adj1" fmla="val 50000"/>
              <a:gd name="adj2" fmla="val 50000"/>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grpSp>
        <p:nvGrpSpPr>
          <p:cNvPr id="22532" name="Group 8"/>
          <p:cNvGrpSpPr>
            <a:grpSpLocks/>
          </p:cNvGrpSpPr>
          <p:nvPr/>
        </p:nvGrpSpPr>
        <p:grpSpPr bwMode="auto">
          <a:xfrm>
            <a:off x="8748713" y="3644900"/>
            <a:ext cx="152400" cy="152400"/>
            <a:chOff x="5280" y="2736"/>
            <a:chExt cx="96" cy="96"/>
          </a:xfrm>
        </p:grpSpPr>
        <p:sp>
          <p:nvSpPr>
            <p:cNvPr id="22540" name="Line 6"/>
            <p:cNvSpPr>
              <a:spLocks noChangeShapeType="1"/>
            </p:cNvSpPr>
            <p:nvPr/>
          </p:nvSpPr>
          <p:spPr bwMode="auto">
            <a:xfrm>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41" name="Line 7"/>
            <p:cNvSpPr>
              <a:spLocks noChangeShapeType="1"/>
            </p:cNvSpPr>
            <p:nvPr/>
          </p:nvSpPr>
          <p:spPr bwMode="auto">
            <a:xfrm rot="5400000">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22533" name="Group 9"/>
          <p:cNvGrpSpPr>
            <a:grpSpLocks/>
          </p:cNvGrpSpPr>
          <p:nvPr/>
        </p:nvGrpSpPr>
        <p:grpSpPr bwMode="auto">
          <a:xfrm>
            <a:off x="8740775" y="4508500"/>
            <a:ext cx="152400" cy="152400"/>
            <a:chOff x="5280" y="2736"/>
            <a:chExt cx="96" cy="96"/>
          </a:xfrm>
        </p:grpSpPr>
        <p:sp>
          <p:nvSpPr>
            <p:cNvPr id="22538" name="Line 10"/>
            <p:cNvSpPr>
              <a:spLocks noChangeShapeType="1"/>
            </p:cNvSpPr>
            <p:nvPr/>
          </p:nvSpPr>
          <p:spPr bwMode="auto">
            <a:xfrm>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39" name="Line 11"/>
            <p:cNvSpPr>
              <a:spLocks noChangeShapeType="1"/>
            </p:cNvSpPr>
            <p:nvPr/>
          </p:nvSpPr>
          <p:spPr bwMode="auto">
            <a:xfrm rot="5400000">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22534" name="Group 12"/>
          <p:cNvGrpSpPr>
            <a:grpSpLocks/>
          </p:cNvGrpSpPr>
          <p:nvPr/>
        </p:nvGrpSpPr>
        <p:grpSpPr bwMode="auto">
          <a:xfrm>
            <a:off x="8740775" y="3924300"/>
            <a:ext cx="152400" cy="152400"/>
            <a:chOff x="5280" y="2736"/>
            <a:chExt cx="96" cy="96"/>
          </a:xfrm>
        </p:grpSpPr>
        <p:sp>
          <p:nvSpPr>
            <p:cNvPr id="22536" name="Line 13"/>
            <p:cNvSpPr>
              <a:spLocks noChangeShapeType="1"/>
            </p:cNvSpPr>
            <p:nvPr/>
          </p:nvSpPr>
          <p:spPr bwMode="auto">
            <a:xfrm>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2537" name="Line 14"/>
            <p:cNvSpPr>
              <a:spLocks noChangeShapeType="1"/>
            </p:cNvSpPr>
            <p:nvPr/>
          </p:nvSpPr>
          <p:spPr bwMode="auto">
            <a:xfrm rot="5400000">
              <a:off x="5280" y="2736"/>
              <a:ext cx="9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22535" name="Text Box 2"/>
          <p:cNvSpPr txBox="1">
            <a:spLocks noChangeArrowheads="1"/>
          </p:cNvSpPr>
          <p:nvPr/>
        </p:nvSpPr>
        <p:spPr bwMode="auto">
          <a:xfrm>
            <a:off x="2339975" y="260350"/>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סימון קורסים לבידינג</a:t>
            </a:r>
          </a:p>
        </p:txBody>
      </p:sp>
    </p:spTree>
    <p:extLst>
      <p:ext uri="{BB962C8B-B14F-4D97-AF65-F5344CB8AC3E}">
        <p14:creationId xmlns:p14="http://schemas.microsoft.com/office/powerpoint/2010/main" val="2435103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810000" y="2362200"/>
            <a:ext cx="2971800"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23555" name="Rectangle 4"/>
          <p:cNvSpPr>
            <a:spLocks noChangeArrowheads="1"/>
          </p:cNvSpPr>
          <p:nvPr/>
        </p:nvSpPr>
        <p:spPr bwMode="auto">
          <a:xfrm>
            <a:off x="1981200" y="21336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1600" b="1">
                <a:solidFill>
                  <a:schemeClr val="accent2"/>
                </a:solidFill>
                <a:latin typeface="Arial" pitchFamily="34" charset="0"/>
              </a:rPr>
              <a:t>300</a:t>
            </a:r>
            <a:endParaRPr lang="en-US" altLang="en-US" sz="1600" b="1">
              <a:solidFill>
                <a:schemeClr val="accent2"/>
              </a:solidFill>
              <a:latin typeface="Arial" pitchFamily="34" charset="0"/>
            </a:endParaRPr>
          </a:p>
        </p:txBody>
      </p:sp>
      <p:grpSp>
        <p:nvGrpSpPr>
          <p:cNvPr id="23556" name="Group 7"/>
          <p:cNvGrpSpPr>
            <a:grpSpLocks/>
          </p:cNvGrpSpPr>
          <p:nvPr/>
        </p:nvGrpSpPr>
        <p:grpSpPr bwMode="auto">
          <a:xfrm>
            <a:off x="0" y="1268413"/>
            <a:ext cx="9144000" cy="5589587"/>
            <a:chOff x="1187624" y="2852936"/>
            <a:chExt cx="6984776" cy="3168352"/>
          </a:xfrm>
        </p:grpSpPr>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l="32466" t="25513" r="11299" b="40475"/>
            <a:stretch>
              <a:fillRect/>
            </a:stretch>
          </p:blipFill>
          <p:spPr bwMode="auto">
            <a:xfrm>
              <a:off x="1187624" y="2852936"/>
              <a:ext cx="698477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1436214" y="3326254"/>
              <a:ext cx="493542" cy="261854"/>
            </a:xfrm>
            <a:prstGeom prst="rect">
              <a:avLst/>
            </a:prstGeom>
            <a:solidFill>
              <a:schemeClr val="accent1">
                <a:lumMod val="40000"/>
                <a:lumOff val="60000"/>
              </a:schemeClr>
            </a:solidFill>
            <a:ln w="9525">
              <a:noFill/>
              <a:miter lim="800000"/>
              <a:headEnd/>
              <a:tailEnd/>
            </a:ln>
          </p:spPr>
          <p:txBody>
            <a:bodyPr wrap="none">
              <a:spAutoFit/>
            </a:bodyPr>
            <a:lstStyle/>
            <a:p>
              <a:pPr>
                <a:defRPr/>
              </a:pPr>
              <a:r>
                <a:rPr lang="he-IL" b="1" dirty="0">
                  <a:solidFill>
                    <a:schemeClr val="accent2"/>
                  </a:solidFill>
                  <a:latin typeface="Arial" pitchFamily="34" charset="0"/>
                </a:rPr>
                <a:t>300</a:t>
              </a:r>
              <a:endParaRPr lang="en-US" b="1" dirty="0">
                <a:solidFill>
                  <a:schemeClr val="accent2"/>
                </a:solidFill>
                <a:latin typeface="Arial" pitchFamily="34" charset="0"/>
              </a:endParaRPr>
            </a:p>
          </p:txBody>
        </p:sp>
      </p:grpSp>
      <p:sp>
        <p:nvSpPr>
          <p:cNvPr id="23557" name="Text Box 2"/>
          <p:cNvSpPr txBox="1">
            <a:spLocks noChangeArrowheads="1"/>
          </p:cNvSpPr>
          <p:nvPr/>
        </p:nvSpPr>
        <p:spPr bwMode="auto">
          <a:xfrm>
            <a:off x="1125538" y="260350"/>
            <a:ext cx="6891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בחירת מסגרת ואופן העברת הנקודות</a:t>
            </a:r>
          </a:p>
        </p:txBody>
      </p:sp>
    </p:spTree>
    <p:extLst>
      <p:ext uri="{BB962C8B-B14F-4D97-AF65-F5344CB8AC3E}">
        <p14:creationId xmlns:p14="http://schemas.microsoft.com/office/powerpoint/2010/main" val="235410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l="32764" t="22031" r="11372" b="40640"/>
          <a:stretch>
            <a:fillRect/>
          </a:stretch>
        </p:blipFill>
        <p:spPr bwMode="auto">
          <a:xfrm>
            <a:off x="0" y="1052513"/>
            <a:ext cx="91059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441325" y="2060575"/>
            <a:ext cx="530225" cy="369888"/>
          </a:xfrm>
          <a:prstGeom prst="rect">
            <a:avLst/>
          </a:prstGeom>
          <a:solidFill>
            <a:schemeClr val="accent1">
              <a:lumMod val="40000"/>
              <a:lumOff val="60000"/>
            </a:schemeClr>
          </a:solidFill>
          <a:ln w="9525">
            <a:noFill/>
            <a:miter lim="800000"/>
            <a:headEnd/>
            <a:tailEnd/>
          </a:ln>
        </p:spPr>
        <p:txBody>
          <a:bodyPr wrap="none">
            <a:spAutoFit/>
          </a:bodyPr>
          <a:lstStyle/>
          <a:p>
            <a:pPr>
              <a:defRPr/>
            </a:pPr>
            <a:r>
              <a:rPr lang="he-IL" sz="1800" b="1" dirty="0">
                <a:solidFill>
                  <a:schemeClr val="accent2"/>
                </a:solidFill>
                <a:latin typeface="Arial" pitchFamily="34" charset="0"/>
              </a:rPr>
              <a:t>300</a:t>
            </a:r>
            <a:endParaRPr lang="en-US" sz="1800" b="1" dirty="0">
              <a:solidFill>
                <a:schemeClr val="accent2"/>
              </a:solidFill>
              <a:latin typeface="Arial" pitchFamily="34" charset="0"/>
            </a:endParaRPr>
          </a:p>
        </p:txBody>
      </p:sp>
      <p:sp>
        <p:nvSpPr>
          <p:cNvPr id="24580" name="Text Box 6"/>
          <p:cNvSpPr txBox="1">
            <a:spLocks noChangeArrowheads="1"/>
          </p:cNvSpPr>
          <p:nvPr/>
        </p:nvSpPr>
        <p:spPr bwMode="auto">
          <a:xfrm>
            <a:off x="395288" y="5876925"/>
            <a:ext cx="834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a:latin typeface="Arial" pitchFamily="34" charset="0"/>
                <a:cs typeface="Arial" pitchFamily="34" charset="0"/>
              </a:rPr>
              <a:t>יש לציין ליד כל קורס את מספר המסגרת שלו (בלשונית המתאימה)</a:t>
            </a:r>
          </a:p>
        </p:txBody>
      </p:sp>
      <p:sp>
        <p:nvSpPr>
          <p:cNvPr id="24581" name="Text Box 2"/>
          <p:cNvSpPr txBox="1">
            <a:spLocks noChangeArrowheads="1"/>
          </p:cNvSpPr>
          <p:nvPr/>
        </p:nvSpPr>
        <p:spPr bwMode="auto">
          <a:xfrm>
            <a:off x="1125538" y="260350"/>
            <a:ext cx="6891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בחירת מסגרת ואופן העברת הנקודות</a:t>
            </a:r>
          </a:p>
        </p:txBody>
      </p:sp>
    </p:spTree>
    <p:extLst>
      <p:ext uri="{BB962C8B-B14F-4D97-AF65-F5344CB8AC3E}">
        <p14:creationId xmlns:p14="http://schemas.microsoft.com/office/powerpoint/2010/main" val="305563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l="28577" t="16969" r="28831" b="52628"/>
          <a:stretch>
            <a:fillRect/>
          </a:stretch>
        </p:blipFill>
        <p:spPr bwMode="auto">
          <a:xfrm>
            <a:off x="0" y="1768475"/>
            <a:ext cx="91074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0" y="4460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b="1">
                <a:cs typeface="Arial" pitchFamily="34" charset="0"/>
              </a:rPr>
              <a:t>נקודות שהועברו אל קורס/קבוצה מחליפות</a:t>
            </a:r>
          </a:p>
          <a:p>
            <a:pPr algn="ctr">
              <a:spcBef>
                <a:spcPct val="0"/>
              </a:spcBef>
              <a:buFontTx/>
              <a:buNone/>
            </a:pPr>
            <a:r>
              <a:rPr lang="he-IL" altLang="en-US" sz="2800" b="1">
                <a:cs typeface="Arial" pitchFamily="34" charset="0"/>
              </a:rPr>
              <a:t> את הנקודות שהוקצבו במקור</a:t>
            </a:r>
          </a:p>
        </p:txBody>
      </p:sp>
    </p:spTree>
    <p:extLst>
      <p:ext uri="{BB962C8B-B14F-4D97-AF65-F5344CB8AC3E}">
        <p14:creationId xmlns:p14="http://schemas.microsoft.com/office/powerpoint/2010/main" val="2285405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539750" y="1574800"/>
            <a:ext cx="7940675" cy="3416300"/>
          </a:xfrm>
          <a:prstGeom prst="rect">
            <a:avLst/>
          </a:prstGeom>
          <a:noFill/>
          <a:ln w="9525">
            <a:noFill/>
            <a:miter lim="800000"/>
            <a:headEnd/>
            <a:tailEnd/>
          </a:ln>
        </p:spPr>
        <p:txBody>
          <a:bodyPr>
            <a:spAutoFit/>
          </a:bodyPr>
          <a:lstStyle/>
          <a:p>
            <a:pPr>
              <a:lnSpc>
                <a:spcPct val="150000"/>
              </a:lnSpc>
              <a:defRPr/>
            </a:pPr>
            <a:r>
              <a:rPr lang="he-IL" altLang="en-US" dirty="0">
                <a:cs typeface="Arial" pitchFamily="34" charset="0"/>
              </a:rPr>
              <a:t>יש לסמן את כל הקורסים שברצונכם לקחת, </a:t>
            </a:r>
          </a:p>
          <a:p>
            <a:pPr>
              <a:lnSpc>
                <a:spcPct val="150000"/>
              </a:lnSpc>
              <a:defRPr/>
            </a:pPr>
            <a:r>
              <a:rPr lang="he-IL" altLang="en-US" b="1" dirty="0">
                <a:cs typeface="Arial" pitchFamily="34" charset="0"/>
              </a:rPr>
              <a:t>גם אלה שעבורם אין מגבלת מספר משתתפים.</a:t>
            </a:r>
          </a:p>
          <a:p>
            <a:pPr marL="457200" indent="-457200">
              <a:lnSpc>
                <a:spcPct val="150000"/>
              </a:lnSpc>
              <a:spcBef>
                <a:spcPts val="600"/>
              </a:spcBef>
              <a:defRPr/>
            </a:pPr>
            <a:r>
              <a:rPr lang="he-IL" altLang="en-US" dirty="0">
                <a:cs typeface="Arial" pitchFamily="34" charset="0"/>
              </a:rPr>
              <a:t>קורסים כאלה יופיעו על המסך באחת משתי צורות: </a:t>
            </a:r>
          </a:p>
          <a:p>
            <a:pPr marL="457200" indent="-457200">
              <a:lnSpc>
                <a:spcPct val="150000"/>
              </a:lnSpc>
              <a:buFontTx/>
              <a:buAutoNum type="arabicPeriod"/>
              <a:defRPr/>
            </a:pPr>
            <a:r>
              <a:rPr lang="he-IL" altLang="en-US" dirty="0">
                <a:cs typeface="Arial" pitchFamily="34" charset="0"/>
              </a:rPr>
              <a:t>מספר 999 = אין מגבלה על מספר המשתתפים.</a:t>
            </a:r>
          </a:p>
          <a:p>
            <a:pPr marL="457200" indent="-457200">
              <a:lnSpc>
                <a:spcPct val="150000"/>
              </a:lnSpc>
              <a:buFontTx/>
              <a:buAutoNum type="arabicPeriod" startAt="2"/>
              <a:defRPr/>
            </a:pPr>
            <a:r>
              <a:rPr lang="he-IL" altLang="en-US" dirty="0">
                <a:cs typeface="Arial" pitchFamily="34" charset="0"/>
              </a:rPr>
              <a:t>מספר 888 = קורסים בהם מספר המשתתפים מוגבל </a:t>
            </a:r>
          </a:p>
          <a:p>
            <a:pPr>
              <a:lnSpc>
                <a:spcPct val="150000"/>
              </a:lnSpc>
              <a:defRPr/>
            </a:pPr>
            <a:r>
              <a:rPr lang="he-IL" altLang="en-US" dirty="0">
                <a:cs typeface="Arial" pitchFamily="34" charset="0"/>
              </a:rPr>
              <a:t>		    ורשימת המתקבלים נקבעת ע"י המרצה.</a:t>
            </a:r>
          </a:p>
        </p:txBody>
      </p:sp>
      <p:sp>
        <p:nvSpPr>
          <p:cNvPr id="25603" name="Text Box 2"/>
          <p:cNvSpPr txBox="1">
            <a:spLocks noChangeArrowheads="1"/>
          </p:cNvSpPr>
          <p:nvPr/>
        </p:nvSpPr>
        <p:spPr bwMode="auto">
          <a:xfrm>
            <a:off x="1979613" y="5157788"/>
            <a:ext cx="5461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ניתן לבחור עד 30 קורסים ו/או קבוצות</a:t>
            </a:r>
          </a:p>
        </p:txBody>
      </p:sp>
      <p:sp>
        <p:nvSpPr>
          <p:cNvPr id="26628" name="Text Box 2"/>
          <p:cNvSpPr txBox="1">
            <a:spLocks noChangeArrowheads="1"/>
          </p:cNvSpPr>
          <p:nvPr/>
        </p:nvSpPr>
        <p:spPr bwMode="auto">
          <a:xfrm>
            <a:off x="1557338" y="846138"/>
            <a:ext cx="5761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סימון קורסים שלא דורשים נקודות</a:t>
            </a:r>
          </a:p>
        </p:txBody>
      </p:sp>
      <p:sp>
        <p:nvSpPr>
          <p:cNvPr id="26629"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Tree>
    <p:extLst>
      <p:ext uri="{BB962C8B-B14F-4D97-AF65-F5344CB8AC3E}">
        <p14:creationId xmlns:p14="http://schemas.microsoft.com/office/powerpoint/2010/main" val="232050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animEffect transition="in" filter="fade">
                                      <p:cBhvr>
                                        <p:cTn id="7" dur="500"/>
                                        <p:tgtEl>
                                          <p:spTgt spid="2355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xEl>
                                              <p:pRg st="3" end="3"/>
                                            </p:txEl>
                                          </p:spTgt>
                                        </p:tgtEl>
                                        <p:attrNameLst>
                                          <p:attrName>style.visibility</p:attrName>
                                        </p:attrNameLst>
                                      </p:cBhvr>
                                      <p:to>
                                        <p:strVal val="visible"/>
                                      </p:to>
                                    </p:set>
                                    <p:animEffect transition="in" filter="fade">
                                      <p:cBhvr>
                                        <p:cTn id="10" dur="500"/>
                                        <p:tgtEl>
                                          <p:spTgt spid="2355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554">
                                            <p:txEl>
                                              <p:pRg st="4" end="4"/>
                                            </p:txEl>
                                          </p:spTgt>
                                        </p:tgtEl>
                                        <p:attrNameLst>
                                          <p:attrName>style.visibility</p:attrName>
                                        </p:attrNameLst>
                                      </p:cBhvr>
                                      <p:to>
                                        <p:strVal val="visible"/>
                                      </p:to>
                                    </p:set>
                                    <p:animEffect transition="in" filter="fade">
                                      <p:cBhvr>
                                        <p:cTn id="13" dur="500"/>
                                        <p:tgtEl>
                                          <p:spTgt spid="2355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554">
                                            <p:txEl>
                                              <p:pRg st="5" end="5"/>
                                            </p:txEl>
                                          </p:spTgt>
                                        </p:tgtEl>
                                        <p:attrNameLst>
                                          <p:attrName>style.visibility</p:attrName>
                                        </p:attrNameLst>
                                      </p:cBhvr>
                                      <p:to>
                                        <p:strVal val="visible"/>
                                      </p:to>
                                    </p:set>
                                    <p:animEffect transition="in" filter="fade">
                                      <p:cBhvr>
                                        <p:cTn id="16" dur="500"/>
                                        <p:tgtEl>
                                          <p:spTgt spid="23554">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44463" y="1457325"/>
            <a:ext cx="882015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tabLst>
                <a:tab pos="273050" algn="l"/>
              </a:tabLst>
              <a:defRPr sz="3200">
                <a:solidFill>
                  <a:schemeClr val="tx1"/>
                </a:solidFill>
                <a:latin typeface="Times New Roman" pitchFamily="18" charset="0"/>
                <a:cs typeface="Times New Roman" pitchFamily="18" charset="0"/>
              </a:defRPr>
            </a:lvl1pPr>
            <a:lvl2pPr marL="742950" indent="-285750">
              <a:spcBef>
                <a:spcPct val="20000"/>
              </a:spcBef>
              <a:buChar char="–"/>
              <a:tabLst>
                <a:tab pos="273050" algn="l"/>
              </a:tabLst>
              <a:defRPr sz="2800">
                <a:solidFill>
                  <a:schemeClr val="tx1"/>
                </a:solidFill>
                <a:latin typeface="Times New Roman" pitchFamily="18" charset="0"/>
                <a:cs typeface="Times New Roman" pitchFamily="18" charset="0"/>
              </a:defRPr>
            </a:lvl2pPr>
            <a:lvl3pPr marL="1143000" indent="-228600">
              <a:spcBef>
                <a:spcPct val="20000"/>
              </a:spcBef>
              <a:buChar char="•"/>
              <a:tabLst>
                <a:tab pos="273050" algn="l"/>
              </a:tabLst>
              <a:defRPr sz="2400">
                <a:solidFill>
                  <a:schemeClr val="tx1"/>
                </a:solidFill>
                <a:latin typeface="Times New Roman" pitchFamily="18" charset="0"/>
                <a:cs typeface="Times New Roman" pitchFamily="18" charset="0"/>
              </a:defRPr>
            </a:lvl3pPr>
            <a:lvl4pPr marL="1600200" indent="-228600">
              <a:spcBef>
                <a:spcPct val="20000"/>
              </a:spcBef>
              <a:buChar char="–"/>
              <a:tabLst>
                <a:tab pos="273050" algn="l"/>
              </a:tabLst>
              <a:defRPr sz="2000">
                <a:solidFill>
                  <a:schemeClr val="tx1"/>
                </a:solidFill>
                <a:latin typeface="Times New Roman" pitchFamily="18" charset="0"/>
                <a:cs typeface="Times New Roman" pitchFamily="18" charset="0"/>
              </a:defRPr>
            </a:lvl4pPr>
            <a:lvl5pPr marL="2057400" indent="-228600">
              <a:spcBef>
                <a:spcPct val="20000"/>
              </a:spcBef>
              <a:buChar char="»"/>
              <a:tabLst>
                <a:tab pos="273050" algn="l"/>
              </a:tabLst>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9pPr>
          </a:lstStyle>
          <a:p>
            <a:pPr>
              <a:lnSpc>
                <a:spcPts val="4400"/>
              </a:lnSpc>
              <a:spcBef>
                <a:spcPct val="0"/>
              </a:spcBef>
            </a:pPr>
            <a:r>
              <a:rPr lang="he-IL" altLang="en-US" sz="2800">
                <a:latin typeface="Arial" pitchFamily="34" charset="0"/>
                <a:cs typeface="Arial" pitchFamily="34" charset="0"/>
              </a:rPr>
              <a:t>ניתן לצאת מהמערכת בכל שלב לאחר "שמירה" של השינויים</a:t>
            </a:r>
          </a:p>
          <a:p>
            <a:pPr>
              <a:lnSpc>
                <a:spcPts val="4400"/>
              </a:lnSpc>
              <a:spcBef>
                <a:spcPct val="0"/>
              </a:spcBef>
            </a:pPr>
            <a:r>
              <a:rPr lang="he-IL" altLang="en-US" sz="2800">
                <a:latin typeface="Arial" pitchFamily="34" charset="0"/>
                <a:cs typeface="Arial" pitchFamily="34" charset="0"/>
              </a:rPr>
              <a:t>ניתן לשנות את הבחירה במשך כל תקופת הבידינג</a:t>
            </a:r>
          </a:p>
          <a:p>
            <a:pPr>
              <a:lnSpc>
                <a:spcPts val="4400"/>
              </a:lnSpc>
              <a:spcBef>
                <a:spcPct val="0"/>
              </a:spcBef>
            </a:pPr>
            <a:r>
              <a:rPr lang="he-IL" altLang="en-US" sz="2800">
                <a:latin typeface="Arial" pitchFamily="34" charset="0"/>
                <a:cs typeface="Arial" pitchFamily="34" charset="0"/>
              </a:rPr>
              <a:t>בסיום מומלץ להוציא תדפיס של רשימת הקורסים</a:t>
            </a:r>
          </a:p>
          <a:p>
            <a:pPr>
              <a:lnSpc>
                <a:spcPts val="4400"/>
              </a:lnSpc>
              <a:spcBef>
                <a:spcPct val="0"/>
              </a:spcBef>
            </a:pPr>
            <a:r>
              <a:rPr lang="he-IL" altLang="en-US" sz="2800">
                <a:latin typeface="Arial" pitchFamily="34" charset="0"/>
                <a:cs typeface="Arial" pitchFamily="34" charset="0"/>
              </a:rPr>
              <a:t>המקצה השלישי מיועד לשינויים אחרונים – ביטול קורסים, רישום לקורסים שלא התקבלו במקצים קודמים.</a:t>
            </a:r>
          </a:p>
          <a:p>
            <a:pPr>
              <a:lnSpc>
                <a:spcPts val="4400"/>
              </a:lnSpc>
              <a:spcBef>
                <a:spcPct val="0"/>
              </a:spcBef>
            </a:pPr>
            <a:r>
              <a:rPr lang="he-IL" altLang="en-US" sz="2800">
                <a:latin typeface="Arial" pitchFamily="34" charset="0"/>
                <a:cs typeface="Arial" pitchFamily="34" charset="0"/>
              </a:rPr>
              <a:t>הכנסת שינויים במזכירות הפקולטה אפשרית רק בשבועיים הראשונים של הסמסטר. יש לבדוק בשלב זה במערכת "מידע אישי" שרשימת הקורסים מתאימה לבחירות שעשיתם.</a:t>
            </a:r>
            <a:endParaRPr lang="en-US" altLang="en-US" sz="2800">
              <a:latin typeface="Arial" pitchFamily="34" charset="0"/>
              <a:cs typeface="Arial" pitchFamily="34" charset="0"/>
            </a:endParaRPr>
          </a:p>
        </p:txBody>
      </p:sp>
      <p:sp>
        <p:nvSpPr>
          <p:cNvPr id="27651" name="Text Box 2"/>
          <p:cNvSpPr txBox="1">
            <a:spLocks noChangeArrowheads="1"/>
          </p:cNvSpPr>
          <p:nvPr/>
        </p:nvSpPr>
        <p:spPr bwMode="auto">
          <a:xfrm>
            <a:off x="2339975" y="736600"/>
            <a:ext cx="446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השלמת התהליך</a:t>
            </a:r>
          </a:p>
        </p:txBody>
      </p:sp>
      <p:sp>
        <p:nvSpPr>
          <p:cNvPr id="27652"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Tree>
    <p:extLst>
      <p:ext uri="{BB962C8B-B14F-4D97-AF65-F5344CB8AC3E}">
        <p14:creationId xmlns:p14="http://schemas.microsoft.com/office/powerpoint/2010/main" val="111822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36675" y="908050"/>
            <a:ext cx="6470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he-IL" sz="4800" b="1">
                <a:solidFill>
                  <a:srgbClr val="FF0000"/>
                </a:solidFill>
                <a:latin typeface="Guttman Yad-Brush" panose="02010401010101010101" pitchFamily="2" charset="-79"/>
                <a:cs typeface="Guttman Yad-Brush" panose="02010401010101010101" pitchFamily="2" charset="-79"/>
              </a:rPr>
              <a:t>שנת לימודים פוריה!</a:t>
            </a:r>
            <a:endParaRPr lang="en-US" altLang="he-IL" sz="4800" b="1">
              <a:solidFill>
                <a:srgbClr val="FF0000"/>
              </a:solidFill>
              <a:latin typeface="Arial" panose="020B0604020202020204" pitchFamily="34" charset="0"/>
              <a:cs typeface="Guttman Yad-Brush" panose="02010401010101010101" pitchFamily="2" charset="-79"/>
            </a:endParaRPr>
          </a:p>
        </p:txBody>
      </p:sp>
      <p:pic>
        <p:nvPicPr>
          <p:cNvPr id="40963" name="Picture 7" descr="http://t3.gstatic.com/images?q=tbn:ANd9GcRcMT5Wx0CpBr2T4TbAHyiHg0um3gaNRlbHYpEc-7Ejwn-9ZLpT4Y_Vk3bt"/>
          <p:cNvPicPr>
            <a:picLocks noChangeAspect="1" noChangeArrowheads="1"/>
          </p:cNvPicPr>
          <p:nvPr/>
        </p:nvPicPr>
        <p:blipFill>
          <a:blip r:embed="rId2">
            <a:extLst>
              <a:ext uri="{28A0092B-C50C-407E-A947-70E740481C1C}">
                <a14:useLocalDpi xmlns:a14="http://schemas.microsoft.com/office/drawing/2010/main" val="0"/>
              </a:ext>
            </a:extLst>
          </a:blip>
          <a:srcRect l="2856" r="3313" b="13126"/>
          <a:stretch>
            <a:fillRect/>
          </a:stretch>
        </p:blipFill>
        <p:spPr bwMode="auto">
          <a:xfrm>
            <a:off x="3059113" y="2492375"/>
            <a:ext cx="30257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629794" y="188913"/>
            <a:ext cx="38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dirty="0">
                <a:latin typeface="Wingdings 2" panose="05020102010507070707" pitchFamily="18" charset="2"/>
                <a:cs typeface="Arial" panose="020B0604020202020204" pitchFamily="34" charset="0"/>
              </a:rPr>
              <a:t>ביולוגיה מסלול דו </a:t>
            </a:r>
            <a:r>
              <a:rPr lang="he-IL" altLang="en-US" b="1" u="sng" dirty="0" smtClean="0">
                <a:latin typeface="Wingdings 2" panose="05020102010507070707" pitchFamily="18" charset="2"/>
                <a:cs typeface="Arial" panose="020B0604020202020204" pitchFamily="34" charset="0"/>
              </a:rPr>
              <a:t>חוגי</a:t>
            </a:r>
            <a:endParaRPr lang="he-IL" altLang="en-US" b="1" u="sng" dirty="0">
              <a:latin typeface="Wingdings 2" panose="05020102010507070707" pitchFamily="18" charset="2"/>
              <a:cs typeface="Arial" panose="020B0604020202020204" pitchFamily="34" charset="0"/>
            </a:endParaRPr>
          </a:p>
        </p:txBody>
      </p:sp>
      <p:sp>
        <p:nvSpPr>
          <p:cNvPr id="4099" name="Text Box 8"/>
          <p:cNvSpPr txBox="1">
            <a:spLocks noChangeArrowheads="1"/>
          </p:cNvSpPr>
          <p:nvPr/>
        </p:nvSpPr>
        <p:spPr bwMode="auto">
          <a:xfrm>
            <a:off x="2873375" y="908050"/>
            <a:ext cx="3397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buFontTx/>
              <a:buAutoNum type="arabicPeriod"/>
            </a:pPr>
            <a:r>
              <a:rPr lang="he-IL" altLang="en-US">
                <a:latin typeface="Arial" panose="020B0604020202020204" pitchFamily="34" charset="0"/>
                <a:cs typeface="Arial" panose="020B0604020202020204" pitchFamily="34" charset="0"/>
              </a:rPr>
              <a:t>היקף השעות </a:t>
            </a:r>
          </a:p>
          <a:p>
            <a:pPr>
              <a:lnSpc>
                <a:spcPct val="150000"/>
              </a:lnSpc>
              <a:spcBef>
                <a:spcPct val="0"/>
              </a:spcBef>
              <a:buFontTx/>
              <a:buNone/>
            </a:pPr>
            <a:r>
              <a:rPr lang="he-IL" altLang="en-US">
                <a:latin typeface="Arial" panose="020B0604020202020204" pitchFamily="34" charset="0"/>
                <a:cs typeface="Arial" panose="020B0604020202020204" pitchFamily="34" charset="0"/>
              </a:rPr>
              <a:t>2. תכנית הלימודים</a:t>
            </a:r>
          </a:p>
          <a:p>
            <a:pPr>
              <a:lnSpc>
                <a:spcPct val="150000"/>
              </a:lnSpc>
              <a:spcBef>
                <a:spcPct val="0"/>
              </a:spcBef>
              <a:buFontTx/>
              <a:buNone/>
            </a:pPr>
            <a:r>
              <a:rPr lang="he-IL" altLang="en-US">
                <a:latin typeface="Arial" panose="020B0604020202020204" pitchFamily="34" charset="0"/>
                <a:cs typeface="Arial" panose="020B0604020202020204" pitchFamily="34" charset="0"/>
              </a:rPr>
              <a:t>3. שיטת ה-</a:t>
            </a:r>
            <a:r>
              <a:rPr lang="en-US" altLang="en-US">
                <a:latin typeface="Arial" panose="020B0604020202020204" pitchFamily="34" charset="0"/>
                <a:cs typeface="Arial" panose="020B0604020202020204" pitchFamily="34" charset="0"/>
              </a:rPr>
              <a:t>Bidding</a:t>
            </a:r>
            <a:endParaRPr lang="he-IL" altLang="en-US">
              <a:latin typeface="Arial" panose="020B0604020202020204" pitchFamily="34" charset="0"/>
              <a:cs typeface="Arial" panose="020B0604020202020204" pitchFamily="34" charset="0"/>
            </a:endParaRPr>
          </a:p>
        </p:txBody>
      </p:sp>
      <p:sp>
        <p:nvSpPr>
          <p:cNvPr id="4100" name="Text Box 3"/>
          <p:cNvSpPr txBox="1">
            <a:spLocks noChangeArrowheads="1"/>
          </p:cNvSpPr>
          <p:nvPr/>
        </p:nvSpPr>
        <p:spPr bwMode="auto">
          <a:xfrm>
            <a:off x="250825" y="3644900"/>
            <a:ext cx="86423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dirty="0">
                <a:latin typeface="Arial" panose="020B0604020202020204" pitchFamily="34" charset="0"/>
                <a:cs typeface="Arial" panose="020B0604020202020204" pitchFamily="34" charset="0"/>
              </a:rPr>
              <a:t>סך השעות לתואר :</a:t>
            </a:r>
          </a:p>
          <a:p>
            <a:pPr algn="ctr">
              <a:spcBef>
                <a:spcPct val="0"/>
              </a:spcBef>
              <a:buFontTx/>
              <a:buNone/>
            </a:pPr>
            <a:r>
              <a:rPr lang="he-IL" altLang="en-US" b="1" dirty="0" smtClean="0">
                <a:solidFill>
                  <a:srgbClr val="FF0000"/>
                </a:solidFill>
                <a:latin typeface="Arial" panose="020B0604020202020204" pitchFamily="34" charset="0"/>
                <a:cs typeface="Arial" panose="020B0604020202020204" pitchFamily="34" charset="0"/>
              </a:rPr>
              <a:t>76 ש"ס </a:t>
            </a:r>
            <a:r>
              <a:rPr lang="he-IL" altLang="en-US" b="1" dirty="0">
                <a:latin typeface="Arial" panose="020B0604020202020204" pitchFamily="34" charset="0"/>
                <a:cs typeface="Arial" panose="020B0604020202020204" pitchFamily="34" charset="0"/>
              </a:rPr>
              <a:t>לתלמידי מדעי החיים + מדעי החברה/רוח </a:t>
            </a:r>
          </a:p>
          <a:p>
            <a:pPr algn="ctr">
              <a:spcBef>
                <a:spcPct val="0"/>
              </a:spcBef>
              <a:buFontTx/>
              <a:buNone/>
            </a:pPr>
            <a:r>
              <a:rPr lang="he-IL" altLang="en-US" b="1" u="sng" dirty="0">
                <a:latin typeface="Arial" panose="020B0604020202020204" pitchFamily="34" charset="0"/>
                <a:cs typeface="Arial" panose="020B0604020202020204" pitchFamily="34" charset="0"/>
              </a:rPr>
              <a:t>או</a:t>
            </a:r>
          </a:p>
          <a:p>
            <a:pPr algn="ctr">
              <a:spcBef>
                <a:spcPct val="0"/>
              </a:spcBef>
              <a:buFontTx/>
              <a:buNone/>
            </a:pPr>
            <a:r>
              <a:rPr lang="he-IL" altLang="en-US" b="1" dirty="0">
                <a:solidFill>
                  <a:srgbClr val="FF0000"/>
                </a:solidFill>
                <a:latin typeface="Arial" panose="020B0604020202020204" pitchFamily="34" charset="0"/>
                <a:cs typeface="Arial" panose="020B0604020202020204" pitchFamily="34" charset="0"/>
              </a:rPr>
              <a:t>74 </a:t>
            </a:r>
            <a:r>
              <a:rPr lang="he-IL" altLang="en-US" b="1" dirty="0" smtClean="0">
                <a:solidFill>
                  <a:srgbClr val="FF0000"/>
                </a:solidFill>
                <a:latin typeface="Arial" panose="020B0604020202020204" pitchFamily="34" charset="0"/>
                <a:cs typeface="Arial" panose="020B0604020202020204" pitchFamily="34" charset="0"/>
              </a:rPr>
              <a:t>ש"ס </a:t>
            </a:r>
            <a:r>
              <a:rPr lang="he-IL" altLang="en-US" b="1" dirty="0">
                <a:solidFill>
                  <a:srgbClr val="FF0000"/>
                </a:solidFill>
                <a:latin typeface="Arial" panose="020B0604020202020204" pitchFamily="34" charset="0"/>
                <a:cs typeface="Arial" panose="020B0604020202020204" pitchFamily="34" charset="0"/>
              </a:rPr>
              <a:t>+ 2 </a:t>
            </a:r>
            <a:r>
              <a:rPr lang="he-IL" altLang="en-US" b="1" dirty="0" smtClean="0">
                <a:solidFill>
                  <a:srgbClr val="FF0000"/>
                </a:solidFill>
                <a:latin typeface="Arial" panose="020B0604020202020204" pitchFamily="34" charset="0"/>
                <a:cs typeface="Arial" panose="020B0604020202020204" pitchFamily="34" charset="0"/>
              </a:rPr>
              <a:t>ש"ס </a:t>
            </a:r>
            <a:r>
              <a:rPr lang="he-IL" altLang="en-US" b="1" dirty="0">
                <a:solidFill>
                  <a:srgbClr val="FF0000"/>
                </a:solidFill>
                <a:latin typeface="Arial" panose="020B0604020202020204" pitchFamily="34" charset="0"/>
                <a:cs typeface="Arial" panose="020B0604020202020204" pitchFamily="34" charset="0"/>
              </a:rPr>
              <a:t>"כלים שלובים"</a:t>
            </a:r>
          </a:p>
          <a:p>
            <a:pPr algn="ctr">
              <a:spcBef>
                <a:spcPct val="0"/>
              </a:spcBef>
              <a:buFontTx/>
              <a:buNone/>
            </a:pPr>
            <a:r>
              <a:rPr lang="he-IL" altLang="en-US" b="1" dirty="0">
                <a:latin typeface="Arial" panose="020B0604020202020204" pitchFamily="34" charset="0"/>
                <a:cs typeface="Arial" panose="020B0604020202020204" pitchFamily="34" charset="0"/>
              </a:rPr>
              <a:t>לתלמידים המשלבים מדעי החיים + מדעים מדויקים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7950" y="1196975"/>
            <a:ext cx="741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solidFill>
                  <a:srgbClr val="008000"/>
                </a:solidFill>
                <a:cs typeface="Arial" pitchFamily="34" charset="0"/>
              </a:rPr>
              <a:t>מתמטיקה			   שו"ת		   6 ש’ </a:t>
            </a:r>
            <a:endParaRPr lang="he-IL" altLang="en-US" sz="2400" b="1">
              <a:solidFill>
                <a:srgbClr val="0000CC"/>
              </a:solidFill>
              <a:cs typeface="Arial" pitchFamily="34" charset="0"/>
            </a:endParaRPr>
          </a:p>
          <a:p>
            <a:pPr>
              <a:spcBef>
                <a:spcPct val="0"/>
              </a:spcBef>
              <a:buFontTx/>
              <a:buNone/>
            </a:pPr>
            <a:r>
              <a:rPr lang="he-IL" altLang="en-US" sz="2400">
                <a:solidFill>
                  <a:srgbClr val="008000"/>
                </a:solidFill>
                <a:cs typeface="Arial" pitchFamily="34" charset="0"/>
              </a:rPr>
              <a:t>מתמטיקה מורחב א'		   שו"ת		   4 ש’ </a:t>
            </a:r>
            <a:endParaRPr lang="he-IL" altLang="en-US" sz="2400" b="1">
              <a:solidFill>
                <a:srgbClr val="0000CC"/>
              </a:solidFill>
              <a:cs typeface="Arial" pitchFamily="34" charset="0"/>
            </a:endParaRPr>
          </a:p>
          <a:p>
            <a:pPr>
              <a:spcBef>
                <a:spcPct val="0"/>
              </a:spcBef>
              <a:buFontTx/>
              <a:buNone/>
            </a:pPr>
            <a:r>
              <a:rPr lang="he-IL" altLang="en-US" sz="2400">
                <a:solidFill>
                  <a:srgbClr val="008000"/>
                </a:solidFill>
                <a:cs typeface="Arial" pitchFamily="34" charset="0"/>
              </a:rPr>
              <a:t>כימיה כללית ואנליטית		   שו"ת		   7 ש'</a:t>
            </a:r>
          </a:p>
          <a:p>
            <a:pPr>
              <a:spcBef>
                <a:spcPct val="0"/>
              </a:spcBef>
              <a:buFontTx/>
              <a:buNone/>
            </a:pPr>
            <a:r>
              <a:rPr lang="he-IL" altLang="en-US" sz="2400">
                <a:solidFill>
                  <a:srgbClr val="FF0000"/>
                </a:solidFill>
                <a:cs typeface="Arial" pitchFamily="34" charset="0"/>
              </a:rPr>
              <a:t>מבוא לביולוגיה א'	 	   ש'		   5 ש</a:t>
            </a:r>
            <a:r>
              <a:rPr lang="he-IL" altLang="en-US" sz="2400">
                <a:cs typeface="Arial" pitchFamily="34" charset="0"/>
              </a:rPr>
              <a:t>’</a:t>
            </a:r>
          </a:p>
          <a:p>
            <a:pPr>
              <a:spcBef>
                <a:spcPct val="0"/>
              </a:spcBef>
              <a:buFontTx/>
              <a:buNone/>
            </a:pPr>
            <a:r>
              <a:rPr lang="he-IL" altLang="en-US" sz="2400">
                <a:cs typeface="Arial" pitchFamily="34" charset="0"/>
              </a:rPr>
              <a:t>	</a:t>
            </a:r>
          </a:p>
        </p:txBody>
      </p:sp>
      <p:sp>
        <p:nvSpPr>
          <p:cNvPr id="9220" name="Text Box 4"/>
          <p:cNvSpPr txBox="1">
            <a:spLocks noChangeArrowheads="1"/>
          </p:cNvSpPr>
          <p:nvPr/>
        </p:nvSpPr>
        <p:spPr bwMode="auto">
          <a:xfrm>
            <a:off x="7650163" y="1196975"/>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a:cs typeface="Arial" pitchFamily="34" charset="0"/>
              </a:rPr>
              <a:t>סמסטר א’</a:t>
            </a:r>
            <a:endParaRPr lang="he-IL" altLang="en-US" sz="2400" b="1">
              <a:cs typeface="Arial" pitchFamily="34" charset="0"/>
            </a:endParaRPr>
          </a:p>
        </p:txBody>
      </p:sp>
      <p:sp>
        <p:nvSpPr>
          <p:cNvPr id="9221" name="Text Box 5"/>
          <p:cNvSpPr txBox="1">
            <a:spLocks noChangeArrowheads="1"/>
          </p:cNvSpPr>
          <p:nvPr/>
        </p:nvSpPr>
        <p:spPr bwMode="auto">
          <a:xfrm>
            <a:off x="107950" y="2997200"/>
            <a:ext cx="741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solidFill>
                  <a:srgbClr val="008000"/>
                </a:solidFill>
                <a:ea typeface="Times New Roman" pitchFamily="18" charset="0"/>
                <a:cs typeface="Arial" pitchFamily="34" charset="0"/>
              </a:rPr>
              <a:t>פיזיקה א'			    שו"ת	   5 ש' </a:t>
            </a:r>
          </a:p>
          <a:p>
            <a:pPr>
              <a:spcBef>
                <a:spcPct val="0"/>
              </a:spcBef>
              <a:buFontTx/>
              <a:buNone/>
            </a:pPr>
            <a:r>
              <a:rPr lang="he-IL" altLang="en-US" sz="2400">
                <a:solidFill>
                  <a:srgbClr val="008000"/>
                </a:solidFill>
                <a:ea typeface="Times New Roman" pitchFamily="18" charset="0"/>
                <a:cs typeface="Arial" pitchFamily="34" charset="0"/>
              </a:rPr>
              <a:t>כימיה אורגנית	 		    שו"ת 	   6 ש’</a:t>
            </a:r>
          </a:p>
          <a:p>
            <a:pPr>
              <a:spcBef>
                <a:spcPct val="0"/>
              </a:spcBef>
              <a:buFontTx/>
              <a:buNone/>
            </a:pPr>
            <a:r>
              <a:rPr lang="he-IL" altLang="en-US" sz="2400">
                <a:solidFill>
                  <a:srgbClr val="008000"/>
                </a:solidFill>
                <a:ea typeface="Times New Roman" pitchFamily="18" charset="0"/>
                <a:cs typeface="Arial" pitchFamily="34" charset="0"/>
              </a:rPr>
              <a:t>כימיה פיסיקלית		   	    שו"ת 	   3 ש’ </a:t>
            </a:r>
          </a:p>
          <a:p>
            <a:pPr>
              <a:spcBef>
                <a:spcPct val="0"/>
              </a:spcBef>
              <a:buFontTx/>
              <a:buNone/>
            </a:pPr>
            <a:r>
              <a:rPr lang="he-IL" altLang="en-US" sz="2400">
                <a:solidFill>
                  <a:srgbClr val="FF0000"/>
                </a:solidFill>
                <a:ea typeface="Times New Roman" pitchFamily="18" charset="0"/>
                <a:cs typeface="Arial" pitchFamily="34" charset="0"/>
              </a:rPr>
              <a:t>מבוא לביולוגיה ב'		    ש'		   4 ש'</a:t>
            </a:r>
          </a:p>
          <a:p>
            <a:pPr>
              <a:spcBef>
                <a:spcPct val="0"/>
              </a:spcBef>
              <a:buFontTx/>
              <a:buNone/>
            </a:pPr>
            <a:r>
              <a:rPr lang="he-IL" altLang="en-US" sz="2400">
                <a:solidFill>
                  <a:srgbClr val="FF0000"/>
                </a:solidFill>
                <a:ea typeface="Times New Roman" pitchFamily="18" charset="0"/>
                <a:cs typeface="Arial" pitchFamily="34" charset="0"/>
              </a:rPr>
              <a:t>מבוא לביולוגיה ג'		    ש'		   3 ש'</a:t>
            </a:r>
          </a:p>
        </p:txBody>
      </p:sp>
      <p:sp>
        <p:nvSpPr>
          <p:cNvPr id="9222" name="Text Box 6"/>
          <p:cNvSpPr txBox="1">
            <a:spLocks noChangeArrowheads="1"/>
          </p:cNvSpPr>
          <p:nvPr/>
        </p:nvSpPr>
        <p:spPr bwMode="auto">
          <a:xfrm>
            <a:off x="7667625" y="3006725"/>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a:cs typeface="Arial" pitchFamily="34" charset="0"/>
              </a:rPr>
              <a:t>סמסטר ב</a:t>
            </a:r>
            <a:r>
              <a:rPr lang="he-IL" altLang="en-US" sz="2400" u="sng">
                <a:cs typeface="Arial" pitchFamily="34" charset="0"/>
              </a:rPr>
              <a:t>’</a:t>
            </a:r>
            <a:endParaRPr lang="he-IL" altLang="en-US" sz="2400">
              <a:cs typeface="Arial" pitchFamily="34" charset="0"/>
            </a:endParaRPr>
          </a:p>
        </p:txBody>
      </p:sp>
      <p:sp>
        <p:nvSpPr>
          <p:cNvPr id="9223" name="Text Box 7"/>
          <p:cNvSpPr txBox="1">
            <a:spLocks noChangeArrowheads="1"/>
          </p:cNvSpPr>
          <p:nvPr/>
        </p:nvSpPr>
        <p:spPr bwMode="auto">
          <a:xfrm>
            <a:off x="727075" y="5210175"/>
            <a:ext cx="698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b="1">
                <a:cs typeface="Arial" pitchFamily="34" charset="0"/>
              </a:rPr>
              <a:t>סה”כ: 39 ש’     [</a:t>
            </a:r>
            <a:r>
              <a:rPr lang="he-IL" altLang="en-US" sz="2800" b="1">
                <a:solidFill>
                  <a:srgbClr val="0000CC"/>
                </a:solidFill>
                <a:cs typeface="Arial" pitchFamily="34" charset="0"/>
              </a:rPr>
              <a:t>* או</a:t>
            </a:r>
            <a:r>
              <a:rPr lang="he-IL" altLang="en-US" sz="2800" b="1">
                <a:cs typeface="Arial" pitchFamily="34" charset="0"/>
              </a:rPr>
              <a:t> 37 ש’] </a:t>
            </a:r>
            <a:endParaRPr lang="he-IL" altLang="en-US" sz="2800">
              <a:cs typeface="Arial" pitchFamily="34" charset="0"/>
            </a:endParaRPr>
          </a:p>
        </p:txBody>
      </p:sp>
      <p:cxnSp>
        <p:nvCxnSpPr>
          <p:cNvPr id="9226" name="Straight Connector 2"/>
          <p:cNvCxnSpPr>
            <a:cxnSpLocks noChangeShapeType="1"/>
          </p:cNvCxnSpPr>
          <p:nvPr/>
        </p:nvCxnSpPr>
        <p:spPr bwMode="auto">
          <a:xfrm flipH="1">
            <a:off x="250825" y="5132388"/>
            <a:ext cx="87344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7" name="Text Box 7"/>
          <p:cNvSpPr txBox="1">
            <a:spLocks noChangeArrowheads="1"/>
          </p:cNvSpPr>
          <p:nvPr/>
        </p:nvSpPr>
        <p:spPr bwMode="auto">
          <a:xfrm>
            <a:off x="3590925" y="1343025"/>
            <a:ext cx="1485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b="1">
                <a:solidFill>
                  <a:srgbClr val="0000CC"/>
                </a:solidFill>
                <a:cs typeface="Arial" pitchFamily="34" charset="0"/>
              </a:rPr>
              <a:t>או</a:t>
            </a:r>
            <a:endParaRPr lang="he-IL" altLang="en-US" sz="2800">
              <a:cs typeface="Arial" pitchFamily="34" charset="0"/>
            </a:endParaRPr>
          </a:p>
        </p:txBody>
      </p:sp>
      <p:sp>
        <p:nvSpPr>
          <p:cNvPr id="9228" name="Text Box 7"/>
          <p:cNvSpPr txBox="1">
            <a:spLocks noChangeArrowheads="1"/>
          </p:cNvSpPr>
          <p:nvPr/>
        </p:nvSpPr>
        <p:spPr bwMode="auto">
          <a:xfrm>
            <a:off x="1214438" y="1423988"/>
            <a:ext cx="148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b="1">
                <a:solidFill>
                  <a:srgbClr val="0000CC"/>
                </a:solidFill>
                <a:cs typeface="Arial" pitchFamily="34" charset="0"/>
              </a:rPr>
              <a:t>*</a:t>
            </a:r>
            <a:endParaRPr lang="he-IL" altLang="en-US" sz="2800">
              <a:cs typeface="Arial" pitchFamily="34" charset="0"/>
            </a:endParaRPr>
          </a:p>
        </p:txBody>
      </p:sp>
      <p:cxnSp>
        <p:nvCxnSpPr>
          <p:cNvPr id="9229" name="Straight Connector 15"/>
          <p:cNvCxnSpPr>
            <a:cxnSpLocks noChangeShapeType="1"/>
          </p:cNvCxnSpPr>
          <p:nvPr/>
        </p:nvCxnSpPr>
        <p:spPr bwMode="auto">
          <a:xfrm flipH="1">
            <a:off x="250825" y="1989138"/>
            <a:ext cx="71643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Text Box 2"/>
          <p:cNvSpPr txBox="1">
            <a:spLocks noChangeArrowheads="1"/>
          </p:cNvSpPr>
          <p:nvPr/>
        </p:nvSpPr>
        <p:spPr bwMode="auto">
          <a:xfrm>
            <a:off x="1785019" y="0"/>
            <a:ext cx="5573962"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בשנה א' – קורסי חובה</a:t>
            </a:r>
            <a:endParaRPr lang="he-IL" altLang="en-US" sz="2800" u="sng" dirty="0">
              <a:latin typeface="Arial" pitchFamily="34" charset="0"/>
              <a:cs typeface="Arial" pitchFamily="34" charset="0"/>
            </a:endParaRPr>
          </a:p>
        </p:txBody>
      </p:sp>
    </p:spTree>
    <p:extLst>
      <p:ext uri="{BB962C8B-B14F-4D97-AF65-F5344CB8AC3E}">
        <p14:creationId xmlns:p14="http://schemas.microsoft.com/office/powerpoint/2010/main" val="2053758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9"/>
          <p:cNvSpPr txBox="1">
            <a:spLocks noChangeArrowheads="1"/>
          </p:cNvSpPr>
          <p:nvPr/>
        </p:nvSpPr>
        <p:spPr bwMode="auto">
          <a:xfrm>
            <a:off x="2189163" y="747713"/>
            <a:ext cx="61007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he-IL" altLang="en-US" sz="2000">
              <a:cs typeface="Arial" pitchFamily="34" charset="0"/>
            </a:endParaRPr>
          </a:p>
          <a:p>
            <a:pPr>
              <a:spcBef>
                <a:spcPct val="0"/>
              </a:spcBef>
              <a:buFontTx/>
              <a:buNone/>
            </a:pPr>
            <a:r>
              <a:rPr lang="he-IL" altLang="en-US" sz="2000">
                <a:cs typeface="Arial" pitchFamily="34" charset="0"/>
              </a:rPr>
              <a:t>	</a:t>
            </a:r>
          </a:p>
          <a:p>
            <a:pPr>
              <a:spcBef>
                <a:spcPct val="0"/>
              </a:spcBef>
              <a:buFontTx/>
              <a:buNone/>
            </a:pPr>
            <a:r>
              <a:rPr lang="he-IL" altLang="en-US" sz="2000">
                <a:solidFill>
                  <a:srgbClr val="008000"/>
                </a:solidFill>
                <a:cs typeface="Arial" pitchFamily="34" charset="0"/>
              </a:rPr>
              <a:t>	</a:t>
            </a:r>
            <a:r>
              <a:rPr lang="he-IL" altLang="en-US" sz="2400">
                <a:solidFill>
                  <a:srgbClr val="008000"/>
                </a:solidFill>
                <a:cs typeface="Arial" pitchFamily="34" charset="0"/>
              </a:rPr>
              <a:t>פיזיקה ב'				3</a:t>
            </a:r>
          </a:p>
          <a:p>
            <a:pPr>
              <a:spcBef>
                <a:spcPct val="0"/>
              </a:spcBef>
              <a:buFontTx/>
              <a:buNone/>
            </a:pPr>
            <a:r>
              <a:rPr lang="he-IL" altLang="en-US" sz="2400">
                <a:solidFill>
                  <a:srgbClr val="008000"/>
                </a:solidFill>
                <a:cs typeface="Arial" pitchFamily="34" charset="0"/>
              </a:rPr>
              <a:t>	מתמטיקה </a:t>
            </a:r>
            <a:r>
              <a:rPr lang="he-IL" altLang="en-US" sz="2400" u="sng">
                <a:solidFill>
                  <a:srgbClr val="008000"/>
                </a:solidFill>
                <a:cs typeface="Arial" pitchFamily="34" charset="0"/>
              </a:rPr>
              <a:t>מורחב</a:t>
            </a:r>
            <a:r>
              <a:rPr lang="he-IL" altLang="en-US" sz="2400">
                <a:solidFill>
                  <a:srgbClr val="008000"/>
                </a:solidFill>
                <a:cs typeface="Arial" pitchFamily="34" charset="0"/>
              </a:rPr>
              <a:t> ב'			4 </a:t>
            </a:r>
            <a:r>
              <a:rPr lang="he-IL" altLang="en-US" sz="2400">
                <a:cs typeface="Arial" pitchFamily="34" charset="0"/>
              </a:rPr>
              <a:t>*</a:t>
            </a:r>
            <a:endParaRPr lang="he-IL" altLang="en-US" sz="2000">
              <a:cs typeface="Arial" pitchFamily="34" charset="0"/>
            </a:endParaRPr>
          </a:p>
          <a:p>
            <a:pPr>
              <a:spcBef>
                <a:spcPct val="0"/>
              </a:spcBef>
              <a:buFontTx/>
              <a:buNone/>
            </a:pPr>
            <a:r>
              <a:rPr lang="he-IL" altLang="en-US" sz="2000">
                <a:cs typeface="Arial" pitchFamily="34" charset="0"/>
              </a:rPr>
              <a:t>		</a:t>
            </a:r>
          </a:p>
          <a:p>
            <a:pPr>
              <a:spcBef>
                <a:spcPct val="0"/>
              </a:spcBef>
              <a:buFontTx/>
              <a:buNone/>
            </a:pPr>
            <a:endParaRPr lang="he-IL" altLang="en-US" sz="2000">
              <a:cs typeface="Arial" pitchFamily="34" charset="0"/>
            </a:endParaRPr>
          </a:p>
        </p:txBody>
      </p:sp>
      <p:sp>
        <p:nvSpPr>
          <p:cNvPr id="512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5124" name="Text Box 39"/>
          <p:cNvSpPr txBox="1">
            <a:spLocks noChangeArrowheads="1"/>
          </p:cNvSpPr>
          <p:nvPr/>
        </p:nvSpPr>
        <p:spPr bwMode="auto">
          <a:xfrm>
            <a:off x="7781925" y="979488"/>
            <a:ext cx="124936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he-IL" altLang="en-US" sz="2400" u="sng">
              <a:cs typeface="Arial" pitchFamily="34" charset="0"/>
            </a:endParaRPr>
          </a:p>
          <a:p>
            <a:pPr>
              <a:spcBef>
                <a:spcPct val="0"/>
              </a:spcBef>
              <a:buFontTx/>
              <a:buNone/>
            </a:pPr>
            <a:r>
              <a:rPr lang="he-IL" altLang="en-US" sz="2400" b="1" u="sng">
                <a:cs typeface="Arial" pitchFamily="34" charset="0"/>
              </a:rPr>
              <a:t>שנה ב</a:t>
            </a:r>
            <a:r>
              <a:rPr lang="he-IL" altLang="en-US" sz="2400" u="sng">
                <a:cs typeface="Arial" pitchFamily="34" charset="0"/>
              </a:rPr>
              <a:t>'</a:t>
            </a:r>
            <a:r>
              <a:rPr lang="he-IL" altLang="en-US" sz="2400" b="1">
                <a:cs typeface="Arial" pitchFamily="34" charset="0"/>
              </a:rPr>
              <a:t>:</a:t>
            </a:r>
            <a:r>
              <a:rPr lang="he-IL" altLang="en-US" sz="2400">
                <a:cs typeface="Arial" pitchFamily="34" charset="0"/>
              </a:rPr>
              <a:t> </a:t>
            </a:r>
          </a:p>
          <a:p>
            <a:pPr>
              <a:spcBef>
                <a:spcPct val="0"/>
              </a:spcBef>
              <a:buFontTx/>
              <a:buNone/>
            </a:pPr>
            <a:r>
              <a:rPr lang="he-IL" altLang="en-US" sz="2000">
                <a:cs typeface="Arial" pitchFamily="34" charset="0"/>
              </a:rPr>
              <a:t>	  </a:t>
            </a: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endParaRPr lang="he-IL" altLang="en-US" sz="2000" b="1" u="sng">
              <a:cs typeface="Arial" pitchFamily="34" charset="0"/>
            </a:endParaRPr>
          </a:p>
          <a:p>
            <a:pPr>
              <a:spcBef>
                <a:spcPct val="0"/>
              </a:spcBef>
              <a:buFontTx/>
              <a:buNone/>
            </a:pPr>
            <a:r>
              <a:rPr lang="he-IL" altLang="en-US" sz="2000">
                <a:cs typeface="Arial" pitchFamily="34" charset="0"/>
              </a:rPr>
              <a:t>	</a:t>
            </a:r>
          </a:p>
        </p:txBody>
      </p:sp>
      <p:sp>
        <p:nvSpPr>
          <p:cNvPr id="5125" name="Text Box 2"/>
          <p:cNvSpPr txBox="1">
            <a:spLocks noChangeArrowheads="1"/>
          </p:cNvSpPr>
          <p:nvPr/>
        </p:nvSpPr>
        <p:spPr bwMode="auto">
          <a:xfrm>
            <a:off x="1546225" y="0"/>
            <a:ext cx="605155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a:cs typeface="Arial" pitchFamily="34" charset="0"/>
              </a:rPr>
              <a:t>תכנית הלימודים בשנים ב'-ג' – קורסי חובה</a:t>
            </a:r>
            <a:endParaRPr lang="he-IL" altLang="en-US" sz="2800" u="sng">
              <a:latin typeface="Arial" pitchFamily="34" charset="0"/>
              <a:cs typeface="Arial" pitchFamily="34" charset="0"/>
            </a:endParaRPr>
          </a:p>
        </p:txBody>
      </p:sp>
      <p:sp>
        <p:nvSpPr>
          <p:cNvPr id="5126" name="Text Box 39"/>
          <p:cNvSpPr txBox="1">
            <a:spLocks noChangeArrowheads="1"/>
          </p:cNvSpPr>
          <p:nvPr/>
        </p:nvSpPr>
        <p:spPr bwMode="auto">
          <a:xfrm>
            <a:off x="3556000" y="63817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u="sng">
                <a:cs typeface="Arial" pitchFamily="34" charset="0"/>
              </a:rPr>
              <a:t>מקצועות בסיס</a:t>
            </a:r>
            <a:r>
              <a:rPr lang="he-IL" altLang="en-US" sz="2000">
                <a:cs typeface="Arial" pitchFamily="34" charset="0"/>
              </a:rPr>
              <a:t>	</a:t>
            </a:r>
          </a:p>
        </p:txBody>
      </p:sp>
      <p:sp>
        <p:nvSpPr>
          <p:cNvPr id="5127" name="TextBox 1"/>
          <p:cNvSpPr txBox="1">
            <a:spLocks noChangeArrowheads="1"/>
          </p:cNvSpPr>
          <p:nvPr/>
        </p:nvSpPr>
        <p:spPr bwMode="auto">
          <a:xfrm>
            <a:off x="2590800" y="2779713"/>
            <a:ext cx="504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 לסטודנטים שלמדו מתמטיקה </a:t>
            </a:r>
            <a:r>
              <a:rPr lang="he-IL" altLang="en-US" sz="2400" u="sng">
                <a:latin typeface="Arial" pitchFamily="34" charset="0"/>
                <a:cs typeface="Arial" pitchFamily="34" charset="0"/>
              </a:rPr>
              <a:t>מורחב</a:t>
            </a:r>
            <a:r>
              <a:rPr lang="he-IL" altLang="en-US" sz="2400">
                <a:latin typeface="Arial" pitchFamily="34" charset="0"/>
                <a:cs typeface="Arial" pitchFamily="34" charset="0"/>
              </a:rPr>
              <a:t> א' </a:t>
            </a:r>
            <a:endParaRPr lang="he-IL" altLang="en-US" sz="2000">
              <a:latin typeface="Arial" pitchFamily="34" charset="0"/>
              <a:cs typeface="Arial" pitchFamily="34" charset="0"/>
            </a:endParaRPr>
          </a:p>
        </p:txBody>
      </p:sp>
    </p:spTree>
    <p:extLst>
      <p:ext uri="{BB962C8B-B14F-4D97-AF65-F5344CB8AC3E}">
        <p14:creationId xmlns:p14="http://schemas.microsoft.com/office/powerpoint/2010/main" val="244195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754188" y="838200"/>
            <a:ext cx="54102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
        <p:nvSpPr>
          <p:cNvPr id="12292" name="Rectangle 1"/>
          <p:cNvSpPr>
            <a:spLocks noChangeArrowheads="1"/>
          </p:cNvSpPr>
          <p:nvPr/>
        </p:nvSpPr>
        <p:spPr bwMode="auto">
          <a:xfrm>
            <a:off x="-108520" y="908720"/>
            <a:ext cx="8351837"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dirty="0">
                <a:solidFill>
                  <a:srgbClr val="FF0000"/>
                </a:solidFill>
                <a:cs typeface="Arial" panose="020B0604020202020204" pitchFamily="34" charset="0"/>
              </a:rPr>
              <a:t>	</a:t>
            </a:r>
            <a:r>
              <a:rPr lang="he-IL" altLang="en-US" sz="2400" b="1" dirty="0">
                <a:cs typeface="Arial" panose="020B0604020202020204" pitchFamily="34" charset="0"/>
              </a:rPr>
              <a:t>יש ללמוד לפחות </a:t>
            </a:r>
            <a:r>
              <a:rPr lang="he-IL" altLang="en-US" sz="2400" b="1" dirty="0" smtClean="0">
                <a:cs typeface="Arial" panose="020B0604020202020204" pitchFamily="34" charset="0"/>
              </a:rPr>
              <a:t>10 נק' </a:t>
            </a:r>
            <a:r>
              <a:rPr lang="he-IL" altLang="en-US" sz="2400" b="1" dirty="0">
                <a:cs typeface="Arial" panose="020B0604020202020204" pitchFamily="34" charset="0"/>
              </a:rPr>
              <a:t>מתוך קורסים אלו</a:t>
            </a:r>
            <a:endParaRPr lang="he-IL" altLang="en-US" sz="2400" dirty="0">
              <a:cs typeface="Arial" panose="020B0604020202020204" pitchFamily="34" charset="0"/>
            </a:endParaRPr>
          </a:p>
          <a:p>
            <a:pPr>
              <a:spcBef>
                <a:spcPts val="600"/>
              </a:spcBef>
              <a:buFontTx/>
              <a:buNone/>
            </a:pPr>
            <a:r>
              <a:rPr lang="he-IL" altLang="en-US" sz="2400" dirty="0">
                <a:solidFill>
                  <a:srgbClr val="FF0000"/>
                </a:solidFill>
                <a:cs typeface="Arial" panose="020B0604020202020204" pitchFamily="34" charset="0"/>
              </a:rPr>
              <a:t>	גנטיקה 			5 </a:t>
            </a:r>
          </a:p>
          <a:p>
            <a:pPr>
              <a:spcBef>
                <a:spcPct val="0"/>
              </a:spcBef>
              <a:buFontTx/>
              <a:buNone/>
            </a:pPr>
            <a:r>
              <a:rPr lang="he-IL" altLang="en-US" sz="2400" dirty="0">
                <a:solidFill>
                  <a:srgbClr val="FF0000"/>
                </a:solidFill>
                <a:cs typeface="Arial" panose="020B0604020202020204" pitchFamily="34" charset="0"/>
              </a:rPr>
              <a:t>	ביוכימיה			4</a:t>
            </a:r>
          </a:p>
          <a:p>
            <a:pPr>
              <a:spcBef>
                <a:spcPct val="0"/>
              </a:spcBef>
              <a:buFontTx/>
              <a:buNone/>
            </a:pPr>
            <a:r>
              <a:rPr lang="he-IL" altLang="en-US" sz="2400" dirty="0">
                <a:solidFill>
                  <a:srgbClr val="FF0000"/>
                </a:solidFill>
                <a:cs typeface="Arial" panose="020B0604020202020204" pitchFamily="34" charset="0"/>
              </a:rPr>
              <a:t>	ביולוגיה של התא 		3 </a:t>
            </a:r>
          </a:p>
          <a:p>
            <a:pPr>
              <a:spcBef>
                <a:spcPct val="0"/>
              </a:spcBef>
              <a:buFontTx/>
              <a:buNone/>
            </a:pPr>
            <a:r>
              <a:rPr lang="he-IL" altLang="en-US" sz="2400" dirty="0">
                <a:solidFill>
                  <a:srgbClr val="FF0000"/>
                </a:solidFill>
                <a:cs typeface="Arial" panose="020B0604020202020204" pitchFamily="34" charset="0"/>
              </a:rPr>
              <a:t>	ביו' מולקולרית וביוטכנולוגיה	4 </a:t>
            </a:r>
            <a:r>
              <a:rPr lang="en-US" altLang="en-US" sz="2400" dirty="0">
                <a:solidFill>
                  <a:srgbClr val="FF0000"/>
                </a:solidFill>
                <a:cs typeface="Arial" panose="020B0604020202020204" pitchFamily="34" charset="0"/>
              </a:rPr>
              <a:t>	</a:t>
            </a:r>
            <a:endParaRPr lang="he-IL" altLang="en-US" sz="2400" dirty="0">
              <a:solidFill>
                <a:srgbClr val="FF0000"/>
              </a:solidFill>
              <a:cs typeface="Arial" panose="020B0604020202020204" pitchFamily="34" charset="0"/>
            </a:endParaRPr>
          </a:p>
          <a:p>
            <a:pPr>
              <a:spcBef>
                <a:spcPts val="600"/>
              </a:spcBef>
              <a:buFontTx/>
              <a:buNone/>
            </a:pPr>
            <a:r>
              <a:rPr lang="he-IL" altLang="en-US" sz="2400" dirty="0">
                <a:solidFill>
                  <a:srgbClr val="FF0000"/>
                </a:solidFill>
                <a:cs typeface="Arial" panose="020B0604020202020204" pitchFamily="34" charset="0"/>
              </a:rPr>
              <a:t>	</a:t>
            </a:r>
            <a:r>
              <a:rPr lang="he-IL" altLang="en-US" sz="2400" dirty="0" err="1">
                <a:solidFill>
                  <a:schemeClr val="accent2"/>
                </a:solidFill>
                <a:cs typeface="Arial" panose="020B0604020202020204" pitchFamily="34" charset="0"/>
              </a:rPr>
              <a:t>ביואינפורמטיקה</a:t>
            </a:r>
            <a:r>
              <a:rPr lang="he-IL" altLang="en-US" sz="2400" dirty="0">
                <a:solidFill>
                  <a:schemeClr val="accent2"/>
                </a:solidFill>
                <a:cs typeface="Arial" panose="020B0604020202020204" pitchFamily="34" charset="0"/>
              </a:rPr>
              <a:t>		</a:t>
            </a:r>
            <a:r>
              <a:rPr lang="he-IL" altLang="en-US" sz="2400" dirty="0" smtClean="0">
                <a:solidFill>
                  <a:schemeClr val="accent2"/>
                </a:solidFill>
                <a:cs typeface="Arial" panose="020B0604020202020204" pitchFamily="34" charset="0"/>
              </a:rPr>
              <a:t>2</a:t>
            </a:r>
            <a:endParaRPr lang="he-IL" altLang="en-US" sz="2400" dirty="0">
              <a:solidFill>
                <a:schemeClr val="accent2"/>
              </a:solidFill>
              <a:cs typeface="Arial" panose="020B0604020202020204" pitchFamily="34" charset="0"/>
            </a:endParaRPr>
          </a:p>
          <a:p>
            <a:pPr>
              <a:spcBef>
                <a:spcPct val="0"/>
              </a:spcBef>
              <a:buFontTx/>
              <a:buNone/>
            </a:pPr>
            <a:r>
              <a:rPr lang="he-IL" altLang="en-US" sz="2400" dirty="0">
                <a:solidFill>
                  <a:schemeClr val="accent2"/>
                </a:solidFill>
                <a:cs typeface="Arial" panose="020B0604020202020204" pitchFamily="34" charset="0"/>
              </a:rPr>
              <a:t>	אבולוציה 			3</a:t>
            </a:r>
          </a:p>
          <a:p>
            <a:pPr>
              <a:spcBef>
                <a:spcPct val="0"/>
              </a:spcBef>
              <a:buFontTx/>
              <a:buNone/>
            </a:pPr>
            <a:r>
              <a:rPr lang="he-IL" altLang="en-US" sz="2400" dirty="0">
                <a:solidFill>
                  <a:schemeClr val="accent2"/>
                </a:solidFill>
                <a:cs typeface="Arial" panose="020B0604020202020204" pitchFamily="34" charset="0"/>
              </a:rPr>
              <a:t>	ביו' מולקולרית של צמחים	4	</a:t>
            </a:r>
          </a:p>
          <a:p>
            <a:pPr>
              <a:spcBef>
                <a:spcPct val="0"/>
              </a:spcBef>
              <a:buFontTx/>
              <a:buNone/>
            </a:pPr>
            <a:r>
              <a:rPr lang="he-IL" altLang="en-US" sz="2400" dirty="0">
                <a:solidFill>
                  <a:schemeClr val="accent2"/>
                </a:solidFill>
                <a:cs typeface="Arial" panose="020B0604020202020204" pitchFamily="34" charset="0"/>
              </a:rPr>
              <a:t>	מיקרוביולוגיה 			3	</a:t>
            </a:r>
          </a:p>
          <a:p>
            <a:pPr>
              <a:spcBef>
                <a:spcPct val="0"/>
              </a:spcBef>
              <a:buFontTx/>
              <a:buNone/>
            </a:pPr>
            <a:r>
              <a:rPr lang="he-IL" altLang="en-US" sz="2400" dirty="0">
                <a:solidFill>
                  <a:schemeClr val="accent2"/>
                </a:solidFill>
                <a:cs typeface="Arial" panose="020B0604020202020204" pitchFamily="34" charset="0"/>
              </a:rPr>
              <a:t>	</a:t>
            </a:r>
            <a:r>
              <a:rPr lang="he-IL" altLang="en-US" sz="2400" dirty="0" err="1">
                <a:solidFill>
                  <a:schemeClr val="accent2"/>
                </a:solidFill>
                <a:cs typeface="Arial" panose="020B0604020202020204" pitchFamily="34" charset="0"/>
              </a:rPr>
              <a:t>נוירוביולוגיה</a:t>
            </a:r>
            <a:r>
              <a:rPr lang="he-IL" altLang="en-US" sz="2400" dirty="0">
                <a:solidFill>
                  <a:schemeClr val="accent2"/>
                </a:solidFill>
                <a:cs typeface="Arial" panose="020B0604020202020204" pitchFamily="34" charset="0"/>
              </a:rPr>
              <a:t> 			4</a:t>
            </a:r>
          </a:p>
          <a:p>
            <a:pPr>
              <a:spcBef>
                <a:spcPts val="600"/>
              </a:spcBef>
              <a:buFontTx/>
              <a:buNone/>
            </a:pPr>
            <a:r>
              <a:rPr lang="he-IL" altLang="en-US" sz="2400" dirty="0">
                <a:solidFill>
                  <a:srgbClr val="FF0000"/>
                </a:solidFill>
                <a:cs typeface="Arial" panose="020B0604020202020204" pitchFamily="34" charset="0"/>
              </a:rPr>
              <a:t>	</a:t>
            </a:r>
            <a:r>
              <a:rPr lang="he-IL" altLang="en-US" sz="2400" dirty="0">
                <a:solidFill>
                  <a:srgbClr val="339933"/>
                </a:solidFill>
                <a:cs typeface="Arial" panose="020B0604020202020204" pitchFamily="34" charset="0"/>
              </a:rPr>
              <a:t>אקולוגיה 			</a:t>
            </a:r>
            <a:r>
              <a:rPr lang="he-IL" altLang="en-US" sz="2400" dirty="0" smtClean="0">
                <a:solidFill>
                  <a:srgbClr val="339933"/>
                </a:solidFill>
                <a:cs typeface="Arial" panose="020B0604020202020204" pitchFamily="34" charset="0"/>
              </a:rPr>
              <a:t>3</a:t>
            </a:r>
            <a:endParaRPr lang="he-IL" altLang="en-US" sz="2400" dirty="0">
              <a:solidFill>
                <a:srgbClr val="339933"/>
              </a:solidFill>
              <a:cs typeface="Arial" panose="020B0604020202020204" pitchFamily="34" charset="0"/>
            </a:endParaRPr>
          </a:p>
          <a:p>
            <a:pPr>
              <a:spcBef>
                <a:spcPct val="0"/>
              </a:spcBef>
              <a:buFontTx/>
              <a:buNone/>
            </a:pPr>
            <a:r>
              <a:rPr lang="he-IL" altLang="en-US" sz="2400" dirty="0">
                <a:solidFill>
                  <a:srgbClr val="339933"/>
                </a:solidFill>
                <a:cs typeface="Arial" panose="020B0604020202020204" pitchFamily="34" charset="0"/>
              </a:rPr>
              <a:t>	זואולוגיה 			3</a:t>
            </a:r>
          </a:p>
          <a:p>
            <a:pPr>
              <a:spcBef>
                <a:spcPct val="0"/>
              </a:spcBef>
              <a:buFontTx/>
              <a:buNone/>
            </a:pPr>
            <a:r>
              <a:rPr lang="he-IL" altLang="en-US" sz="2400" dirty="0">
                <a:solidFill>
                  <a:srgbClr val="339933"/>
                </a:solidFill>
                <a:cs typeface="Arial" panose="020B0604020202020204" pitchFamily="34" charset="0"/>
              </a:rPr>
              <a:t>	פיזיולוגיה 			3</a:t>
            </a:r>
          </a:p>
          <a:p>
            <a:pPr>
              <a:spcBef>
                <a:spcPct val="0"/>
              </a:spcBef>
              <a:buFontTx/>
              <a:buNone/>
            </a:pPr>
            <a:r>
              <a:rPr lang="he-IL" altLang="en-US" sz="2400" dirty="0">
                <a:solidFill>
                  <a:srgbClr val="FF0000"/>
                </a:solidFill>
                <a:cs typeface="Arial" panose="020B0604020202020204" pitchFamily="34" charset="0"/>
              </a:rPr>
              <a:t>	</a:t>
            </a:r>
            <a:endParaRPr lang="he-IL" altLang="en-US" sz="2400" dirty="0">
              <a:cs typeface="Arial" panose="020B0604020202020204" pitchFamily="34" charset="0"/>
            </a:endParaRPr>
          </a:p>
          <a:p>
            <a:pPr>
              <a:spcBef>
                <a:spcPct val="0"/>
              </a:spcBef>
              <a:buFontTx/>
              <a:buNone/>
            </a:pPr>
            <a:r>
              <a:rPr lang="he-IL" altLang="en-US" sz="2400" b="1" dirty="0">
                <a:cs typeface="Arial" panose="020B0604020202020204" pitchFamily="34" charset="0"/>
              </a:rPr>
              <a:t>	</a:t>
            </a:r>
            <a:endParaRPr lang="he-IL" altLang="en-US" sz="2400" dirty="0">
              <a:cs typeface="Arial" panose="020B0604020202020204" pitchFamily="34" charset="0"/>
            </a:endParaRPr>
          </a:p>
        </p:txBody>
      </p:sp>
      <p:sp>
        <p:nvSpPr>
          <p:cNvPr id="12293" name="Text Box 2"/>
          <p:cNvSpPr txBox="1">
            <a:spLocks noChangeArrowheads="1"/>
          </p:cNvSpPr>
          <p:nvPr/>
        </p:nvSpPr>
        <p:spPr bwMode="auto">
          <a:xfrm>
            <a:off x="1074889" y="0"/>
            <a:ext cx="6994222"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dirty="0">
                <a:cs typeface="Arial" panose="020B0604020202020204" pitchFamily="34" charset="0"/>
              </a:rPr>
              <a:t>תכנית </a:t>
            </a:r>
            <a:r>
              <a:rPr lang="he-IL" altLang="en-US" sz="2800" dirty="0" smtClean="0">
                <a:cs typeface="Arial" panose="020B0604020202020204" pitchFamily="34" charset="0"/>
              </a:rPr>
              <a:t>הלימודים </a:t>
            </a:r>
            <a:r>
              <a:rPr lang="he-IL" altLang="en-US" sz="2800" u="sng" dirty="0" smtClean="0">
                <a:cs typeface="Arial" pitchFamily="34" charset="0"/>
              </a:rPr>
              <a:t>בשנים ב'-ג' – קורסי חובת בחירה</a:t>
            </a:r>
            <a:endParaRPr lang="he-IL"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9"/>
          <p:cNvSpPr txBox="1">
            <a:spLocks noChangeArrowheads="1"/>
          </p:cNvSpPr>
          <p:nvPr/>
        </p:nvSpPr>
        <p:spPr bwMode="auto">
          <a:xfrm>
            <a:off x="4794797"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4A7EBB"/>
                </a:solidFill>
                <a:cs typeface="Arial" pitchFamily="34" charset="0"/>
              </a:rPr>
              <a:t>ביוכימיה</a:t>
            </a:r>
          </a:p>
        </p:txBody>
      </p:sp>
      <p:sp>
        <p:nvSpPr>
          <p:cNvPr id="14" name="Text Box 39"/>
          <p:cNvSpPr txBox="1">
            <a:spLocks noChangeArrowheads="1"/>
          </p:cNvSpPr>
          <p:nvPr/>
        </p:nvSpPr>
        <p:spPr bwMode="auto">
          <a:xfrm>
            <a:off x="160618" y="3959370"/>
            <a:ext cx="145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err="1" smtClean="0">
                <a:solidFill>
                  <a:srgbClr val="FF0000"/>
                </a:solidFill>
                <a:cs typeface="Arial" pitchFamily="34" charset="0"/>
              </a:rPr>
              <a:t>נוירוביולוגיה</a:t>
            </a:r>
            <a:endParaRPr lang="he-IL" altLang="en-US" sz="2000" b="1" dirty="0" smtClean="0">
              <a:solidFill>
                <a:srgbClr val="FF0000"/>
              </a:solidFill>
              <a:cs typeface="Arial" pitchFamily="34" charset="0"/>
            </a:endParaRPr>
          </a:p>
        </p:txBody>
      </p:sp>
      <p:sp>
        <p:nvSpPr>
          <p:cNvPr id="16" name="Text Box 39"/>
          <p:cNvSpPr txBox="1">
            <a:spLocks noChangeArrowheads="1"/>
          </p:cNvSpPr>
          <p:nvPr/>
        </p:nvSpPr>
        <p:spPr bwMode="auto">
          <a:xfrm>
            <a:off x="5876951" y="3932074"/>
            <a:ext cx="10438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של התא</a:t>
            </a:r>
          </a:p>
        </p:txBody>
      </p:sp>
      <p:sp>
        <p:nvSpPr>
          <p:cNvPr id="18" name="Text Box 39"/>
          <p:cNvSpPr txBox="1">
            <a:spLocks noChangeArrowheads="1"/>
          </p:cNvSpPr>
          <p:nvPr/>
        </p:nvSpPr>
        <p:spPr bwMode="auto">
          <a:xfrm>
            <a:off x="7308304" y="3932074"/>
            <a:ext cx="1600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מיקרוביולוגיה</a:t>
            </a:r>
            <a:endParaRPr lang="he-IL" altLang="en-US" sz="2000" b="1" dirty="0">
              <a:cs typeface="Arial" pitchFamily="34" charset="0"/>
            </a:endParaRPr>
          </a:p>
        </p:txBody>
      </p:sp>
      <p:sp>
        <p:nvSpPr>
          <p:cNvPr id="37" name="Text Box 39"/>
          <p:cNvSpPr txBox="1">
            <a:spLocks noChangeArrowheads="1"/>
          </p:cNvSpPr>
          <p:nvPr/>
        </p:nvSpPr>
        <p:spPr bwMode="auto">
          <a:xfrm>
            <a:off x="2007149" y="3932074"/>
            <a:ext cx="1552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מולקולרית של צמחים</a:t>
            </a:r>
          </a:p>
        </p:txBody>
      </p:sp>
      <p:sp>
        <p:nvSpPr>
          <p:cNvPr id="39" name="Text Box 2"/>
          <p:cNvSpPr txBox="1">
            <a:spLocks noChangeArrowheads="1"/>
          </p:cNvSpPr>
          <p:nvPr/>
        </p:nvSpPr>
        <p:spPr bwMode="auto">
          <a:xfrm>
            <a:off x="2136887" y="0"/>
            <a:ext cx="487024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dirty="0" smtClean="0">
                <a:cs typeface="Arial" pitchFamily="34" charset="0"/>
              </a:rPr>
              <a:t>דרישות קדם</a:t>
            </a:r>
            <a:r>
              <a:rPr lang="en-US" altLang="en-US" sz="2800" dirty="0" smtClean="0">
                <a:cs typeface="Arial" pitchFamily="34" charset="0"/>
              </a:rPr>
              <a:t> </a:t>
            </a:r>
            <a:r>
              <a:rPr lang="he-IL" altLang="en-US" sz="2800" dirty="0" smtClean="0">
                <a:cs typeface="Arial" pitchFamily="34" charset="0"/>
              </a:rPr>
              <a:t> בקורסי חובת בחירה</a:t>
            </a:r>
            <a:endParaRPr lang="he-IL" altLang="en-US" sz="2800" dirty="0">
              <a:latin typeface="Arial" pitchFamily="34" charset="0"/>
              <a:cs typeface="Arial" pitchFamily="34" charset="0"/>
            </a:endParaRPr>
          </a:p>
        </p:txBody>
      </p:sp>
      <p:sp>
        <p:nvSpPr>
          <p:cNvPr id="30" name="Text Box 39"/>
          <p:cNvSpPr txBox="1">
            <a:spLocks noChangeArrowheads="1"/>
          </p:cNvSpPr>
          <p:nvPr/>
        </p:nvSpPr>
        <p:spPr bwMode="auto">
          <a:xfrm>
            <a:off x="56762"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7030A0"/>
                </a:solidFill>
                <a:cs typeface="Arial" pitchFamily="34" charset="0"/>
              </a:rPr>
              <a:t>פיזיולוגיה</a:t>
            </a:r>
          </a:p>
        </p:txBody>
      </p:sp>
      <p:sp>
        <p:nvSpPr>
          <p:cNvPr id="31" name="Text Box 39"/>
          <p:cNvSpPr txBox="1">
            <a:spLocks noChangeArrowheads="1"/>
          </p:cNvSpPr>
          <p:nvPr/>
        </p:nvSpPr>
        <p:spPr bwMode="auto">
          <a:xfrm>
            <a:off x="3947065" y="3932074"/>
            <a:ext cx="15424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מולקולרית</a:t>
            </a:r>
          </a:p>
          <a:p>
            <a:pPr algn="ctr">
              <a:spcBef>
                <a:spcPct val="0"/>
              </a:spcBef>
              <a:buFontTx/>
              <a:buNone/>
            </a:pPr>
            <a:r>
              <a:rPr lang="he-IL" altLang="en-US" sz="2000" b="1" dirty="0" smtClean="0">
                <a:solidFill>
                  <a:srgbClr val="FF0000"/>
                </a:solidFill>
                <a:cs typeface="Arial" pitchFamily="34" charset="0"/>
              </a:rPr>
              <a:t>וביוטכנולוגיה</a:t>
            </a:r>
          </a:p>
        </p:txBody>
      </p:sp>
      <p:cxnSp>
        <p:nvCxnSpPr>
          <p:cNvPr id="6" name="Straight Arrow Connector 5"/>
          <p:cNvCxnSpPr>
            <a:stCxn id="16386" idx="2"/>
            <a:endCxn id="31" idx="0"/>
          </p:cNvCxnSpPr>
          <p:nvPr/>
        </p:nvCxnSpPr>
        <p:spPr>
          <a:xfrm flipH="1">
            <a:off x="4718270" y="2887730"/>
            <a:ext cx="937237"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386" idx="2"/>
            <a:endCxn id="16" idx="0"/>
          </p:cNvCxnSpPr>
          <p:nvPr/>
        </p:nvCxnSpPr>
        <p:spPr>
          <a:xfrm>
            <a:off x="5655507" y="2887730"/>
            <a:ext cx="743382"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386" idx="2"/>
            <a:endCxn id="18" idx="0"/>
          </p:cNvCxnSpPr>
          <p:nvPr/>
        </p:nvCxnSpPr>
        <p:spPr>
          <a:xfrm>
            <a:off x="5655507" y="2887730"/>
            <a:ext cx="2452800" cy="1044344"/>
          </a:xfrm>
          <a:prstGeom prst="straightConnector1">
            <a:avLst/>
          </a:prstGeom>
          <a:ln w="28575">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0"/>
          </p:cNvCxnSpPr>
          <p:nvPr/>
        </p:nvCxnSpPr>
        <p:spPr>
          <a:xfrm flipH="1">
            <a:off x="890145" y="2887730"/>
            <a:ext cx="14879" cy="1008000"/>
          </a:xfrm>
          <a:prstGeom prst="straightConnector1">
            <a:avLst/>
          </a:prstGeom>
          <a:ln w="28575">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3" name="Text Box 39"/>
          <p:cNvSpPr txBox="1">
            <a:spLocks noChangeArrowheads="1"/>
          </p:cNvSpPr>
          <p:nvPr/>
        </p:nvSpPr>
        <p:spPr bwMode="auto">
          <a:xfrm>
            <a:off x="2887602"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cs typeface="Arial" pitchFamily="34" charset="0"/>
              </a:rPr>
              <a:t>גנטיקה</a:t>
            </a:r>
          </a:p>
        </p:txBody>
      </p:sp>
      <p:cxnSp>
        <p:nvCxnSpPr>
          <p:cNvPr id="16387" name="Straight Arrow Connector 16386"/>
          <p:cNvCxnSpPr>
            <a:stCxn id="43" idx="2"/>
            <a:endCxn id="37" idx="0"/>
          </p:cNvCxnSpPr>
          <p:nvPr/>
        </p:nvCxnSpPr>
        <p:spPr>
          <a:xfrm flipH="1">
            <a:off x="2783369" y="2887730"/>
            <a:ext cx="964943" cy="10443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87602" y="2887730"/>
            <a:ext cx="2767906"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4288" y="1619508"/>
            <a:ext cx="845103" cy="369332"/>
          </a:xfrm>
          <a:prstGeom prst="rect">
            <a:avLst/>
          </a:prstGeom>
          <a:noFill/>
        </p:spPr>
        <p:txBody>
          <a:bodyPr wrap="none" rtlCol="1">
            <a:spAutoFit/>
          </a:bodyPr>
          <a:lstStyle/>
          <a:p>
            <a:r>
              <a:rPr lang="he-IL" b="1" dirty="0" smtClean="0"/>
              <a:t>המלצה</a:t>
            </a:r>
            <a:endParaRPr lang="he-IL" b="1" dirty="0"/>
          </a:p>
        </p:txBody>
      </p:sp>
      <p:cxnSp>
        <p:nvCxnSpPr>
          <p:cNvPr id="40" name="Straight Arrow Connector 39"/>
          <p:cNvCxnSpPr/>
          <p:nvPr/>
        </p:nvCxnSpPr>
        <p:spPr>
          <a:xfrm>
            <a:off x="3748311" y="2887730"/>
            <a:ext cx="4208065" cy="1044344"/>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078061" y="1484784"/>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078061" y="1830052"/>
            <a:ext cx="79208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32240" y="1277386"/>
            <a:ext cx="1277914" cy="369332"/>
          </a:xfrm>
          <a:prstGeom prst="rect">
            <a:avLst/>
          </a:prstGeom>
          <a:noFill/>
        </p:spPr>
        <p:txBody>
          <a:bodyPr wrap="none" rtlCol="1">
            <a:spAutoFit/>
          </a:bodyPr>
          <a:lstStyle/>
          <a:p>
            <a:r>
              <a:rPr lang="he-IL" b="1" dirty="0" smtClean="0"/>
              <a:t>דרישת קדם</a:t>
            </a:r>
            <a:endParaRPr lang="he-IL" b="1" dirty="0"/>
          </a:p>
        </p:txBody>
      </p:sp>
      <p:sp>
        <p:nvSpPr>
          <p:cNvPr id="21" name="Oval 20"/>
          <p:cNvSpPr/>
          <p:nvPr/>
        </p:nvSpPr>
        <p:spPr>
          <a:xfrm>
            <a:off x="68240" y="3918426"/>
            <a:ext cx="1619672" cy="5078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Oval 47"/>
          <p:cNvSpPr/>
          <p:nvPr/>
        </p:nvSpPr>
        <p:spPr>
          <a:xfrm>
            <a:off x="1966205" y="3959370"/>
            <a:ext cx="1619672" cy="105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03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dirty="0">
                <a:cs typeface="Arial" pitchFamily="34" charset="0"/>
              </a:rPr>
              <a:t>קורסים נוספים</a:t>
            </a:r>
            <a:r>
              <a:rPr lang="he-IL" altLang="en-US" b="1" dirty="0">
                <a:cs typeface="Arial" pitchFamily="34" charset="0"/>
              </a:rPr>
              <a:t> (שנים ב’ ו-ג’)</a:t>
            </a:r>
          </a:p>
        </p:txBody>
      </p:sp>
      <p:sp>
        <p:nvSpPr>
          <p:cNvPr id="7171" name="Text Box 3"/>
          <p:cNvSpPr txBox="1">
            <a:spLocks noChangeArrowheads="1"/>
          </p:cNvSpPr>
          <p:nvPr/>
        </p:nvSpPr>
        <p:spPr bwMode="auto">
          <a:xfrm>
            <a:off x="4572000" y="1341438"/>
            <a:ext cx="42862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200"/>
              </a:lnSpc>
              <a:spcBef>
                <a:spcPct val="0"/>
              </a:spcBef>
              <a:buFontTx/>
              <a:buNone/>
            </a:pPr>
            <a:r>
              <a:rPr lang="he-IL" altLang="en-US" sz="2800" b="1" u="sng" dirty="0">
                <a:latin typeface="Arial" pitchFamily="34" charset="0"/>
                <a:cs typeface="Arial" pitchFamily="34" charset="0"/>
              </a:rPr>
              <a:t>חובת בחירה</a:t>
            </a:r>
            <a:r>
              <a:rPr lang="he-IL" altLang="en-US" sz="2800" dirty="0">
                <a:latin typeface="Arial" pitchFamily="34" charset="0"/>
                <a:cs typeface="Arial" pitchFamily="34" charset="0"/>
              </a:rPr>
              <a:t> </a:t>
            </a:r>
            <a:r>
              <a:rPr lang="he-IL" altLang="en-US" sz="2800" dirty="0" smtClean="0">
                <a:latin typeface="Arial" pitchFamily="34" charset="0"/>
                <a:cs typeface="Arial" pitchFamily="34" charset="0"/>
              </a:rPr>
              <a:t>– </a:t>
            </a:r>
            <a:r>
              <a:rPr lang="he-IL" altLang="en-US" sz="2800" b="1" u="sng" dirty="0" smtClean="0">
                <a:solidFill>
                  <a:srgbClr val="FF0000"/>
                </a:solidFill>
                <a:latin typeface="Arial" pitchFamily="34" charset="0"/>
                <a:cs typeface="Arial" pitchFamily="34" charset="0"/>
              </a:rPr>
              <a:t>מעבדה אחת</a:t>
            </a:r>
            <a:endParaRPr lang="he-IL" altLang="en-US" sz="2800" b="1" u="sng" dirty="0">
              <a:solidFill>
                <a:srgbClr val="FF0000"/>
              </a:solidFill>
              <a:latin typeface="Arial" pitchFamily="34" charset="0"/>
              <a:cs typeface="Arial" pitchFamily="34" charset="0"/>
            </a:endParaRPr>
          </a:p>
        </p:txBody>
      </p:sp>
      <p:sp>
        <p:nvSpPr>
          <p:cNvPr id="7172" name="Text Box 39"/>
          <p:cNvSpPr txBox="1">
            <a:spLocks noChangeArrowheads="1"/>
          </p:cNvSpPr>
          <p:nvPr/>
        </p:nvSpPr>
        <p:spPr bwMode="auto">
          <a:xfrm>
            <a:off x="6194425" y="2098675"/>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006600"/>
                </a:solidFill>
                <a:cs typeface="Arial" pitchFamily="34" charset="0"/>
              </a:rPr>
              <a:t>ביולוגיה מולקולרית</a:t>
            </a:r>
          </a:p>
        </p:txBody>
      </p:sp>
      <p:sp>
        <p:nvSpPr>
          <p:cNvPr id="7173" name="Text Box 39"/>
          <p:cNvSpPr txBox="1">
            <a:spLocks noChangeArrowheads="1"/>
          </p:cNvSpPr>
          <p:nvPr/>
        </p:nvSpPr>
        <p:spPr bwMode="auto">
          <a:xfrm>
            <a:off x="4057650" y="5684838"/>
            <a:ext cx="5122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smtClean="0">
                <a:solidFill>
                  <a:srgbClr val="3A2DE3"/>
                </a:solidFill>
                <a:cs typeface="Arial" pitchFamily="34" charset="0"/>
              </a:rPr>
              <a:t>אינטגרטיבית </a:t>
            </a:r>
            <a:r>
              <a:rPr lang="he-IL" altLang="en-US" sz="2400" b="1" dirty="0" err="1">
                <a:solidFill>
                  <a:srgbClr val="3A2DE3"/>
                </a:solidFill>
                <a:cs typeface="Arial" pitchFamily="34" charset="0"/>
              </a:rPr>
              <a:t>אורגניזמית</a:t>
            </a:r>
            <a:r>
              <a:rPr lang="he-IL" altLang="en-US" sz="2400" b="1" dirty="0">
                <a:solidFill>
                  <a:srgbClr val="3A2DE3"/>
                </a:solidFill>
                <a:cs typeface="Arial" pitchFamily="34" charset="0"/>
              </a:rPr>
              <a:t> </a:t>
            </a:r>
            <a:endParaRPr lang="he-IL" altLang="en-US" sz="2400" b="1" dirty="0" smtClean="0">
              <a:solidFill>
                <a:srgbClr val="3A2DE3"/>
              </a:solidFill>
              <a:cs typeface="Arial" pitchFamily="34" charset="0"/>
            </a:endParaRPr>
          </a:p>
          <a:p>
            <a:pPr algn="ctr">
              <a:spcBef>
                <a:spcPct val="0"/>
              </a:spcBef>
              <a:buFontTx/>
              <a:buNone/>
            </a:pPr>
            <a:r>
              <a:rPr lang="he-IL" altLang="en-US" sz="2400" b="1" dirty="0" smtClean="0">
                <a:solidFill>
                  <a:srgbClr val="3A2DE3"/>
                </a:solidFill>
                <a:cs typeface="Arial" pitchFamily="34" charset="0"/>
              </a:rPr>
              <a:t>("</a:t>
            </a:r>
            <a:r>
              <a:rPr lang="he-IL" altLang="en-US" sz="2400" b="1" dirty="0">
                <a:solidFill>
                  <a:srgbClr val="3A2DE3"/>
                </a:solidFill>
                <a:cs typeface="Arial" pitchFamily="34" charset="0"/>
              </a:rPr>
              <a:t>מעבדת טעימות")</a:t>
            </a:r>
          </a:p>
        </p:txBody>
      </p:sp>
      <p:sp>
        <p:nvSpPr>
          <p:cNvPr id="7174" name="Text Box 39"/>
          <p:cNvSpPr txBox="1">
            <a:spLocks noChangeArrowheads="1"/>
          </p:cNvSpPr>
          <p:nvPr/>
        </p:nvSpPr>
        <p:spPr bwMode="auto">
          <a:xfrm>
            <a:off x="268288" y="5684838"/>
            <a:ext cx="3300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a:solidFill>
                  <a:srgbClr val="3A2DE3"/>
                </a:solidFill>
                <a:cs typeface="Arial" pitchFamily="34" charset="0"/>
              </a:rPr>
              <a:t>מבנה ותפקוד </a:t>
            </a:r>
            <a:r>
              <a:rPr lang="he-IL" altLang="en-US" sz="2400" b="1" dirty="0" err="1">
                <a:solidFill>
                  <a:srgbClr val="3A2DE3"/>
                </a:solidFill>
                <a:cs typeface="Arial" pitchFamily="34" charset="0"/>
              </a:rPr>
              <a:t>בחוליתנים</a:t>
            </a:r>
            <a:endParaRPr lang="he-IL" altLang="en-US" sz="2400" b="1" dirty="0">
              <a:solidFill>
                <a:srgbClr val="3A2DE3"/>
              </a:solidFill>
              <a:cs typeface="Arial" pitchFamily="34" charset="0"/>
            </a:endParaRPr>
          </a:p>
          <a:p>
            <a:pPr algn="ctr">
              <a:spcBef>
                <a:spcPct val="0"/>
              </a:spcBef>
              <a:buFontTx/>
              <a:buNone/>
            </a:pPr>
            <a:r>
              <a:rPr lang="he-IL" altLang="en-US" sz="2400" b="1" dirty="0">
                <a:solidFill>
                  <a:srgbClr val="3A2DE3"/>
                </a:solidFill>
                <a:cs typeface="Arial" pitchFamily="34" charset="0"/>
              </a:rPr>
              <a:t>חסרי חוליות למתקדמים</a:t>
            </a:r>
          </a:p>
          <a:p>
            <a:pPr algn="ctr">
              <a:spcBef>
                <a:spcPct val="0"/>
              </a:spcBef>
              <a:buFontTx/>
              <a:buNone/>
            </a:pPr>
            <a:r>
              <a:rPr lang="he-IL" altLang="en-US" sz="2400" b="1" dirty="0">
                <a:solidFill>
                  <a:srgbClr val="3A2DE3"/>
                </a:solidFill>
                <a:cs typeface="Arial" pitchFamily="34" charset="0"/>
              </a:rPr>
              <a:t>עולם החרקים</a:t>
            </a:r>
          </a:p>
        </p:txBody>
      </p:sp>
      <p:sp>
        <p:nvSpPr>
          <p:cNvPr id="7175" name="Text Box 39"/>
          <p:cNvSpPr txBox="1">
            <a:spLocks noChangeArrowheads="1"/>
          </p:cNvSpPr>
          <p:nvPr/>
        </p:nvSpPr>
        <p:spPr bwMode="auto">
          <a:xfrm>
            <a:off x="1304925" y="3646488"/>
            <a:ext cx="122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006600"/>
                </a:solidFill>
                <a:cs typeface="Arial" pitchFamily="34" charset="0"/>
              </a:rPr>
              <a:t>ביוכימיה</a:t>
            </a:r>
          </a:p>
        </p:txBody>
      </p:sp>
      <p:sp>
        <p:nvSpPr>
          <p:cNvPr id="7176" name="Text Box 39"/>
          <p:cNvSpPr txBox="1">
            <a:spLocks noChangeArrowheads="1"/>
          </p:cNvSpPr>
          <p:nvPr/>
        </p:nvSpPr>
        <p:spPr bwMode="auto">
          <a:xfrm>
            <a:off x="2195513" y="2098675"/>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006600"/>
                </a:solidFill>
                <a:cs typeface="Arial" pitchFamily="34" charset="0"/>
              </a:rPr>
              <a:t>גנטיקה מולקולרית של צמחים</a:t>
            </a:r>
          </a:p>
        </p:txBody>
      </p:sp>
      <p:sp>
        <p:nvSpPr>
          <p:cNvPr id="7177" name="TextBox 11"/>
          <p:cNvSpPr txBox="1">
            <a:spLocks noChangeArrowheads="1"/>
          </p:cNvSpPr>
          <p:nvPr/>
        </p:nvSpPr>
        <p:spPr bwMode="auto">
          <a:xfrm>
            <a:off x="4773613" y="3282950"/>
            <a:ext cx="27257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a:solidFill>
                  <a:srgbClr val="7030A0"/>
                </a:solidFill>
                <a:cs typeface="Arial" pitchFamily="34" charset="0"/>
              </a:rPr>
              <a:t>גנטיקה</a:t>
            </a:r>
          </a:p>
          <a:p>
            <a:pPr algn="ctr">
              <a:spcBef>
                <a:spcPct val="0"/>
              </a:spcBef>
              <a:buFontTx/>
              <a:buNone/>
            </a:pPr>
            <a:r>
              <a:rPr lang="he-IL" altLang="en-US" sz="2400" b="1" dirty="0">
                <a:solidFill>
                  <a:srgbClr val="7030A0"/>
                </a:solidFill>
                <a:cs typeface="Arial" pitchFamily="34" charset="0"/>
              </a:rPr>
              <a:t>פיסיולוגיה של הצמח</a:t>
            </a:r>
          </a:p>
          <a:p>
            <a:pPr algn="ctr">
              <a:spcBef>
                <a:spcPct val="0"/>
              </a:spcBef>
              <a:buFontTx/>
              <a:buNone/>
            </a:pPr>
            <a:r>
              <a:rPr lang="he-IL" altLang="en-US" sz="2400" b="1" dirty="0">
                <a:solidFill>
                  <a:srgbClr val="7030A0"/>
                </a:solidFill>
                <a:cs typeface="Arial" pitchFamily="34" charset="0"/>
              </a:rPr>
              <a:t>מיקרוביולוגיה</a:t>
            </a:r>
          </a:p>
          <a:p>
            <a:pPr algn="ctr">
              <a:spcBef>
                <a:spcPct val="0"/>
              </a:spcBef>
              <a:buFontTx/>
              <a:buNone/>
            </a:pPr>
            <a:r>
              <a:rPr lang="he-IL" altLang="en-US" sz="2400" b="1" dirty="0">
                <a:solidFill>
                  <a:srgbClr val="7030A0"/>
                </a:solidFill>
                <a:cs typeface="Arial" pitchFamily="34" charset="0"/>
              </a:rPr>
              <a:t>ביולוגיה של התא</a:t>
            </a:r>
          </a:p>
          <a:p>
            <a:pPr algn="ctr">
              <a:spcBef>
                <a:spcPct val="0"/>
              </a:spcBef>
              <a:buFontTx/>
              <a:buNone/>
            </a:pPr>
            <a:r>
              <a:rPr lang="he-IL" altLang="en-US" sz="2400" b="1" dirty="0">
                <a:solidFill>
                  <a:srgbClr val="7030A0"/>
                </a:solidFill>
                <a:cs typeface="Arial" pitchFamily="34" charset="0"/>
              </a:rPr>
              <a:t>אימונולוגיה</a:t>
            </a:r>
          </a:p>
        </p:txBody>
      </p:sp>
      <p:cxnSp>
        <p:nvCxnSpPr>
          <p:cNvPr id="7178" name="Straight Connector 15"/>
          <p:cNvCxnSpPr>
            <a:cxnSpLocks noChangeShapeType="1"/>
          </p:cNvCxnSpPr>
          <p:nvPr/>
        </p:nvCxnSpPr>
        <p:spPr bwMode="auto">
          <a:xfrm>
            <a:off x="6137275" y="2690813"/>
            <a:ext cx="0" cy="549275"/>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79"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7180" name="Text Box 39"/>
          <p:cNvSpPr txBox="1">
            <a:spLocks noChangeArrowheads="1"/>
          </p:cNvSpPr>
          <p:nvPr/>
        </p:nvSpPr>
        <p:spPr bwMode="auto">
          <a:xfrm>
            <a:off x="1476375" y="4376738"/>
            <a:ext cx="88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006600"/>
                </a:solidFill>
                <a:cs typeface="Arial" pitchFamily="34" charset="0"/>
              </a:rPr>
              <a:t>כימיה</a:t>
            </a:r>
          </a:p>
        </p:txBody>
      </p:sp>
      <p:cxnSp>
        <p:nvCxnSpPr>
          <p:cNvPr id="7181" name="Straight Connector 3"/>
          <p:cNvCxnSpPr>
            <a:cxnSpLocks noChangeShapeType="1"/>
          </p:cNvCxnSpPr>
          <p:nvPr/>
        </p:nvCxnSpPr>
        <p:spPr bwMode="auto">
          <a:xfrm>
            <a:off x="98425" y="5507038"/>
            <a:ext cx="89598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7182" name="Text Box 39"/>
          <p:cNvSpPr txBox="1">
            <a:spLocks noChangeArrowheads="1"/>
          </p:cNvSpPr>
          <p:nvPr/>
        </p:nvSpPr>
        <p:spPr bwMode="auto">
          <a:xfrm>
            <a:off x="5951538" y="2006600"/>
            <a:ext cx="31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en-US" altLang="en-US" sz="3600" b="1">
                <a:solidFill>
                  <a:srgbClr val="006600"/>
                </a:solidFill>
                <a:cs typeface="Arial" pitchFamily="34" charset="0"/>
              </a:rPr>
              <a:t>/</a:t>
            </a:r>
            <a:endParaRPr lang="he-IL" altLang="en-US" sz="3600" b="1">
              <a:solidFill>
                <a:srgbClr val="006600"/>
              </a:solidFill>
              <a:cs typeface="Arial" pitchFamily="34" charset="0"/>
            </a:endParaRPr>
          </a:p>
        </p:txBody>
      </p:sp>
      <p:sp>
        <p:nvSpPr>
          <p:cNvPr id="7183" name="TextBox 3"/>
          <p:cNvSpPr txBox="1">
            <a:spLocks noChangeArrowheads="1"/>
          </p:cNvSpPr>
          <p:nvPr/>
        </p:nvSpPr>
        <p:spPr bwMode="auto">
          <a:xfrm>
            <a:off x="5889625" y="2593975"/>
            <a:ext cx="49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he-IL" sz="3600" b="1" dirty="0">
                <a:solidFill>
                  <a:srgbClr val="FF0000"/>
                </a:solidFill>
                <a:latin typeface="Arial" pitchFamily="34" charset="0"/>
                <a:cs typeface="Arial" pitchFamily="34" charset="0"/>
              </a:rPr>
              <a:t>X</a:t>
            </a:r>
            <a:endParaRPr lang="he-IL" altLang="he-IL" sz="3600" b="1" dirty="0">
              <a:solidFill>
                <a:srgbClr val="FF0000"/>
              </a:solidFill>
              <a:latin typeface="Arial" pitchFamily="34" charset="0"/>
              <a:cs typeface="Arial" pitchFamily="34" charset="0"/>
            </a:endParaRPr>
          </a:p>
        </p:txBody>
      </p:sp>
      <p:cxnSp>
        <p:nvCxnSpPr>
          <p:cNvPr id="3" name="Straight Connector 2"/>
          <p:cNvCxnSpPr/>
          <p:nvPr/>
        </p:nvCxnSpPr>
        <p:spPr bwMode="auto">
          <a:xfrm>
            <a:off x="4057650" y="896541"/>
            <a:ext cx="2208213" cy="22820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0" name="Text Box 10"/>
          <p:cNvSpPr txBox="1">
            <a:spLocks noChangeArrowheads="1"/>
          </p:cNvSpPr>
          <p:nvPr/>
        </p:nvSpPr>
        <p:spPr bwMode="auto">
          <a:xfrm>
            <a:off x="2203840" y="668338"/>
            <a:ext cx="1576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dirty="0" smtClean="0">
                <a:solidFill>
                  <a:srgbClr val="FF0000"/>
                </a:solidFill>
                <a:cs typeface="Arial" pitchFamily="34" charset="0"/>
              </a:rPr>
              <a:t>(שנה ג</a:t>
            </a:r>
            <a:r>
              <a:rPr lang="he-IL" altLang="en-US" b="1" dirty="0">
                <a:solidFill>
                  <a:srgbClr val="FF0000"/>
                </a:solidFill>
                <a:cs typeface="Arial" pitchFamily="34" charset="0"/>
              </a:rPr>
              <a:t>’)</a:t>
            </a:r>
          </a:p>
        </p:txBody>
      </p:sp>
    </p:spTree>
    <p:extLst>
      <p:ext uri="{BB962C8B-B14F-4D97-AF65-F5344CB8AC3E}">
        <p14:creationId xmlns:p14="http://schemas.microsoft.com/office/powerpoint/2010/main" val="23037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83"/>
                                        </p:tgtEl>
                                        <p:attrNameLst>
                                          <p:attrName>style.visibility</p:attrName>
                                        </p:attrNameLst>
                                      </p:cBhvr>
                                      <p:to>
                                        <p:strVal val="visible"/>
                                      </p:to>
                                    </p:set>
                                    <p:animEffect transition="in" filter="fade">
                                      <p:cBhvr>
                                        <p:cTn id="13"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ChangeArrowheads="1"/>
          </p:cNvSpPr>
          <p:nvPr/>
        </p:nvSpPr>
        <p:spPr bwMode="auto">
          <a:xfrm>
            <a:off x="1116013" y="2133600"/>
            <a:ext cx="77184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50000"/>
              </a:spcBef>
              <a:buFontTx/>
              <a:buNone/>
            </a:pPr>
            <a:r>
              <a:rPr lang="he-IL" altLang="en-US" sz="2800">
                <a:latin typeface="Arial" panose="020B0604020202020204" pitchFamily="34" charset="0"/>
                <a:cs typeface="Arial" panose="020B0604020202020204" pitchFamily="34" charset="0"/>
              </a:rPr>
              <a:t>הגשה של הסמינריון גם בעל פה תזכה בנק' נוספת (סה"כ 3 נק') במסגרת קורסי הבחירה.</a:t>
            </a:r>
          </a:p>
          <a:p>
            <a:pPr>
              <a:lnSpc>
                <a:spcPct val="150000"/>
              </a:lnSpc>
              <a:spcBef>
                <a:spcPct val="50000"/>
              </a:spcBef>
              <a:buFontTx/>
              <a:buNone/>
            </a:pPr>
            <a:r>
              <a:rPr lang="he-IL" altLang="en-US" sz="2800">
                <a:latin typeface="Arial" panose="020B0604020202020204" pitchFamily="34" charset="0"/>
                <a:cs typeface="Arial" panose="020B0604020202020204" pitchFamily="34" charset="0"/>
              </a:rPr>
              <a:t>ניתן לעשות את הסמינריון בסמסטר א' או בסמסטר ב'.</a:t>
            </a:r>
          </a:p>
          <a:p>
            <a:pPr>
              <a:lnSpc>
                <a:spcPct val="150000"/>
              </a:lnSpc>
              <a:spcBef>
                <a:spcPts val="1675"/>
              </a:spcBef>
              <a:buFontTx/>
              <a:buNone/>
            </a:pPr>
            <a:r>
              <a:rPr lang="he-IL" altLang="en-US" sz="2800" b="1">
                <a:latin typeface="Arial" panose="020B0604020202020204" pitchFamily="34" charset="0"/>
                <a:cs typeface="Arial" panose="020B0604020202020204" pitchFamily="34" charset="0"/>
              </a:rPr>
              <a:t>מועד ההגשה שונה לכל סמסטר:</a:t>
            </a:r>
            <a:r>
              <a:rPr lang="he-IL" altLang="en-US" sz="2800">
                <a:latin typeface="Arial" panose="020B0604020202020204" pitchFamily="34" charset="0"/>
                <a:cs typeface="Arial" panose="020B0604020202020204" pitchFamily="34" charset="0"/>
              </a:rPr>
              <a:t> יש לבחור את המועד הרצוי בעת הרישום </a:t>
            </a:r>
          </a:p>
        </p:txBody>
      </p:sp>
      <p:sp>
        <p:nvSpPr>
          <p:cNvPr id="14339"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
        <p:nvSpPr>
          <p:cNvPr id="14340"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b="1" u="sng">
                <a:cs typeface="Arial" panose="020B0604020202020204" pitchFamily="34" charset="0"/>
              </a:rPr>
              <a:t>קורסים נוספים</a:t>
            </a:r>
            <a:r>
              <a:rPr lang="he-IL" altLang="en-US" b="1">
                <a:cs typeface="Arial" panose="020B0604020202020204" pitchFamily="34" charset="0"/>
              </a:rPr>
              <a:t> (שנים ב’ ו-ג’)</a:t>
            </a:r>
          </a:p>
        </p:txBody>
      </p:sp>
      <p:sp>
        <p:nvSpPr>
          <p:cNvPr id="14341" name="Text Box 3"/>
          <p:cNvSpPr txBox="1">
            <a:spLocks noChangeArrowheads="1"/>
          </p:cNvSpPr>
          <p:nvPr/>
        </p:nvSpPr>
        <p:spPr bwMode="auto">
          <a:xfrm>
            <a:off x="-180975" y="1493838"/>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200"/>
              </a:lnSpc>
              <a:spcBef>
                <a:spcPct val="0"/>
              </a:spcBef>
              <a:buFontTx/>
              <a:buNone/>
            </a:pPr>
            <a:r>
              <a:rPr lang="he-IL" altLang="en-US" sz="2800" b="1" u="sng">
                <a:latin typeface="Arial" panose="020B0604020202020204" pitchFamily="34" charset="0"/>
                <a:cs typeface="Arial" panose="020B0604020202020204" pitchFamily="34" charset="0"/>
              </a:rPr>
              <a:t>חובה</a:t>
            </a:r>
            <a:r>
              <a:rPr lang="he-IL" altLang="en-US" sz="2800" b="1">
                <a:latin typeface="Arial" panose="020B0604020202020204" pitchFamily="34" charset="0"/>
                <a:cs typeface="Arial" panose="020B0604020202020204" pitchFamily="34" charset="0"/>
              </a:rPr>
              <a:t>: </a:t>
            </a:r>
            <a:r>
              <a:rPr lang="he-IL" altLang="en-US" sz="2800" b="1" u="sng">
                <a:solidFill>
                  <a:srgbClr val="FF0000"/>
                </a:solidFill>
                <a:latin typeface="Arial" panose="020B0604020202020204" pitchFamily="34" charset="0"/>
                <a:cs typeface="Arial" panose="020B0604020202020204" pitchFamily="34" charset="0"/>
              </a:rPr>
              <a:t>סמינריון בכתב</a:t>
            </a:r>
            <a:r>
              <a:rPr lang="he-IL" altLang="en-US" sz="2800" b="1">
                <a:solidFill>
                  <a:srgbClr val="FF0000"/>
                </a:solidFill>
                <a:latin typeface="Arial" panose="020B0604020202020204" pitchFamily="34" charset="0"/>
                <a:cs typeface="Arial" panose="020B0604020202020204" pitchFamily="34" charset="0"/>
              </a:rPr>
              <a:t>	</a:t>
            </a:r>
            <a:r>
              <a:rPr lang="he-IL" altLang="en-US" sz="2800" u="sng">
                <a:solidFill>
                  <a:srgbClr val="FF0000"/>
                </a:solidFill>
                <a:latin typeface="Arial" panose="020B0604020202020204" pitchFamily="34" charset="0"/>
                <a:cs typeface="Arial" panose="020B0604020202020204" pitchFamily="34" charset="0"/>
              </a:rPr>
              <a:t>2 נק'</a:t>
            </a:r>
          </a:p>
        </p:txBody>
      </p:sp>
      <p:sp>
        <p:nvSpPr>
          <p:cNvPr id="6" name="TextBox 1"/>
          <p:cNvSpPr txBox="1">
            <a:spLocks noChangeArrowheads="1"/>
          </p:cNvSpPr>
          <p:nvPr/>
        </p:nvSpPr>
        <p:spPr bwMode="auto">
          <a:xfrm>
            <a:off x="899592" y="1521153"/>
            <a:ext cx="2869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800" b="1" u="sng" dirty="0" smtClean="0">
                <a:solidFill>
                  <a:srgbClr val="006600"/>
                </a:solidFill>
                <a:latin typeface="Arial" panose="020B0604020202020204" pitchFamily="34" charset="0"/>
                <a:cs typeface="Arial" panose="020B0604020202020204" pitchFamily="34" charset="0"/>
              </a:rPr>
              <a:t>/ סמינריון ויקיפדיה</a:t>
            </a:r>
            <a:endParaRPr lang="he-IL" altLang="he-IL" sz="2800" b="1" u="sng" dirty="0">
              <a:solidFill>
                <a:srgbClr val="0066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6073</TotalTime>
  <Words>1082</Words>
  <Application>Microsoft Office PowerPoint</Application>
  <PresentationFormat>On-screen Show (4:3)</PresentationFormat>
  <Paragraphs>239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דני סגל</dc:creator>
  <cp:lastModifiedBy>TsaffyZ10</cp:lastModifiedBy>
  <cp:revision>402</cp:revision>
  <dcterms:created xsi:type="dcterms:W3CDTF">2004-08-20T02:30:23Z</dcterms:created>
  <dcterms:modified xsi:type="dcterms:W3CDTF">2020-09-03T12:04:25Z</dcterms:modified>
</cp:coreProperties>
</file>